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63" r:id="rId1"/>
    <p:sldMasterId id="2147484075" r:id="rId2"/>
  </p:sldMasterIdLst>
  <p:notesMasterIdLst>
    <p:notesMasterId r:id="rId117"/>
  </p:notesMasterIdLst>
  <p:sldIdLst>
    <p:sldId id="514" r:id="rId3"/>
    <p:sldId id="356" r:id="rId4"/>
    <p:sldId id="374" r:id="rId5"/>
    <p:sldId id="373" r:id="rId6"/>
    <p:sldId id="336" r:id="rId7"/>
    <p:sldId id="258" r:id="rId8"/>
    <p:sldId id="267" r:id="rId9"/>
    <p:sldId id="359" r:id="rId10"/>
    <p:sldId id="360" r:id="rId11"/>
    <p:sldId id="389" r:id="rId12"/>
    <p:sldId id="260" r:id="rId13"/>
    <p:sldId id="502" r:id="rId14"/>
    <p:sldId id="428" r:id="rId15"/>
    <p:sldId id="429" r:id="rId16"/>
    <p:sldId id="430" r:id="rId17"/>
    <p:sldId id="441" r:id="rId18"/>
    <p:sldId id="444" r:id="rId19"/>
    <p:sldId id="503" r:id="rId20"/>
    <p:sldId id="442" r:id="rId21"/>
    <p:sldId id="496" r:id="rId22"/>
    <p:sldId id="501" r:id="rId23"/>
    <p:sldId id="497" r:id="rId24"/>
    <p:sldId id="498" r:id="rId25"/>
    <p:sldId id="499" r:id="rId26"/>
    <p:sldId id="500" r:id="rId27"/>
    <p:sldId id="527" r:id="rId28"/>
    <p:sldId id="528" r:id="rId29"/>
    <p:sldId id="534" r:id="rId30"/>
    <p:sldId id="529" r:id="rId31"/>
    <p:sldId id="530" r:id="rId32"/>
    <p:sldId id="492" r:id="rId33"/>
    <p:sldId id="493" r:id="rId34"/>
    <p:sldId id="377" r:id="rId35"/>
    <p:sldId id="443" r:id="rId36"/>
    <p:sldId id="435" r:id="rId37"/>
    <p:sldId id="436" r:id="rId38"/>
    <p:sldId id="268" r:id="rId39"/>
    <p:sldId id="440" r:id="rId40"/>
    <p:sldId id="432" r:id="rId41"/>
    <p:sldId id="433" r:id="rId42"/>
    <p:sldId id="515" r:id="rId43"/>
    <p:sldId id="381" r:id="rId44"/>
    <p:sldId id="446" r:id="rId45"/>
    <p:sldId id="494" r:id="rId46"/>
    <p:sldId id="495" r:id="rId47"/>
    <p:sldId id="382" r:id="rId48"/>
    <p:sldId id="448" r:id="rId49"/>
    <p:sldId id="449" r:id="rId50"/>
    <p:sldId id="383" r:id="rId51"/>
    <p:sldId id="450" r:id="rId52"/>
    <p:sldId id="451" r:id="rId53"/>
    <p:sldId id="452" r:id="rId54"/>
    <p:sldId id="453" r:id="rId55"/>
    <p:sldId id="454" r:id="rId56"/>
    <p:sldId id="455" r:id="rId57"/>
    <p:sldId id="456" r:id="rId58"/>
    <p:sldId id="457" r:id="rId59"/>
    <p:sldId id="458" r:id="rId60"/>
    <p:sldId id="523" r:id="rId61"/>
    <p:sldId id="459" r:id="rId62"/>
    <p:sldId id="460" r:id="rId63"/>
    <p:sldId id="461" r:id="rId64"/>
    <p:sldId id="462" r:id="rId65"/>
    <p:sldId id="463" r:id="rId66"/>
    <p:sldId id="464" r:id="rId67"/>
    <p:sldId id="465" r:id="rId68"/>
    <p:sldId id="466" r:id="rId69"/>
    <p:sldId id="263" r:id="rId70"/>
    <p:sldId id="468" r:id="rId71"/>
    <p:sldId id="469" r:id="rId72"/>
    <p:sldId id="470" r:id="rId73"/>
    <p:sldId id="472" r:id="rId74"/>
    <p:sldId id="473" r:id="rId75"/>
    <p:sldId id="479" r:id="rId76"/>
    <p:sldId id="474" r:id="rId77"/>
    <p:sldId id="475" r:id="rId78"/>
    <p:sldId id="476" r:id="rId79"/>
    <p:sldId id="513" r:id="rId80"/>
    <p:sldId id="477" r:id="rId81"/>
    <p:sldId id="524" r:id="rId82"/>
    <p:sldId id="511" r:id="rId83"/>
    <p:sldId id="512" r:id="rId84"/>
    <p:sldId id="491" r:id="rId85"/>
    <p:sldId id="480" r:id="rId86"/>
    <p:sldId id="481" r:id="rId87"/>
    <p:sldId id="482" r:id="rId88"/>
    <p:sldId id="483" r:id="rId89"/>
    <p:sldId id="484" r:id="rId90"/>
    <p:sldId id="485" r:id="rId91"/>
    <p:sldId id="486" r:id="rId92"/>
    <p:sldId id="487" r:id="rId93"/>
    <p:sldId id="488" r:id="rId94"/>
    <p:sldId id="532" r:id="rId95"/>
    <p:sldId id="504" r:id="rId96"/>
    <p:sldId id="489" r:id="rId97"/>
    <p:sldId id="505" r:id="rId98"/>
    <p:sldId id="506" r:id="rId99"/>
    <p:sldId id="507" r:id="rId100"/>
    <p:sldId id="508" r:id="rId101"/>
    <p:sldId id="509" r:id="rId102"/>
    <p:sldId id="510" r:id="rId103"/>
    <p:sldId id="516" r:id="rId104"/>
    <p:sldId id="533" r:id="rId105"/>
    <p:sldId id="535" r:id="rId106"/>
    <p:sldId id="517" r:id="rId107"/>
    <p:sldId id="536" r:id="rId108"/>
    <p:sldId id="518" r:id="rId109"/>
    <p:sldId id="519" r:id="rId110"/>
    <p:sldId id="520" r:id="rId111"/>
    <p:sldId id="521" r:id="rId112"/>
    <p:sldId id="537" r:id="rId113"/>
    <p:sldId id="522" r:id="rId114"/>
    <p:sldId id="531" r:id="rId115"/>
    <p:sldId id="321"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una bm" initials="mb" lastIdx="2" clrIdx="0">
    <p:extLst>
      <p:ext uri="{19B8F6BF-5375-455C-9EA6-DF929625EA0E}">
        <p15:presenceInfo xmlns="" xmlns:p15="http://schemas.microsoft.com/office/powerpoint/2012/main" userId="d647a2da6a41a3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C630"/>
    <a:srgbClr val="FC283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628" autoAdjust="0"/>
    <p:restoredTop sz="94291" autoAdjust="0"/>
  </p:normalViewPr>
  <p:slideViewPr>
    <p:cSldViewPr snapToGrid="0">
      <p:cViewPr varScale="1">
        <p:scale>
          <a:sx n="73" d="100"/>
          <a:sy n="73" d="100"/>
        </p:scale>
        <p:origin x="-87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232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9D8508B-3BA8-4717-BF55-96DED05007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 xmlns:a16="http://schemas.microsoft.com/office/drawing/2014/main" id="{DA457989-FBB6-4943-BB00-36B03506BFA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8236D-27A3-4BE5-8AC6-5919C295B2C8}" type="datetimeFigureOut">
              <a:rPr lang="en-IN" smtClean="0"/>
              <a:pPr/>
              <a:t>01-12-2019</a:t>
            </a:fld>
            <a:endParaRPr lang="en-IN"/>
          </a:p>
        </p:txBody>
      </p:sp>
      <p:sp>
        <p:nvSpPr>
          <p:cNvPr id="4" name="Slide Image Placeholder 3">
            <a:extLst>
              <a:ext uri="{FF2B5EF4-FFF2-40B4-BE49-F238E27FC236}">
                <a16:creationId xmlns="" xmlns:a16="http://schemas.microsoft.com/office/drawing/2014/main" id="{69CF4E71-0A0B-4C29-B3E7-E0CBE14D263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a:extLst>
              <a:ext uri="{FF2B5EF4-FFF2-40B4-BE49-F238E27FC236}">
                <a16:creationId xmlns="" xmlns:a16="http://schemas.microsoft.com/office/drawing/2014/main" id="{1B7F0FA5-478A-4939-938D-A2A24F5CFEB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 xmlns:a16="http://schemas.microsoft.com/office/drawing/2014/main" id="{22DDD65F-E154-4BC3-8705-155A4BC7339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a:extLst>
              <a:ext uri="{FF2B5EF4-FFF2-40B4-BE49-F238E27FC236}">
                <a16:creationId xmlns="" xmlns:a16="http://schemas.microsoft.com/office/drawing/2014/main" id="{5CCD230D-336B-45C3-B841-BA9D3AEA050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BD7FE-D6B5-4ABA-BCE5-0F0D81006621}"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1D9484-CB95-49A8-98BA-674A551BF409}" type="datetime1">
              <a:rPr lang="en-US" smtClean="0"/>
              <a:pPr/>
              <a:t>12/1/2019</a:t>
            </a:fld>
            <a:endParaRPr lang="en-US" dirty="0"/>
          </a:p>
        </p:txBody>
      </p:sp>
      <p:sp>
        <p:nvSpPr>
          <p:cNvPr id="5" name="Footer Placeholder 4"/>
          <p:cNvSpPr>
            <a:spLocks noGrp="1"/>
          </p:cNvSpPr>
          <p:nvPr>
            <p:ph type="ftr" sz="quarter" idx="11"/>
          </p:nvPr>
        </p:nvSpPr>
        <p:spPr/>
        <p:txBody>
          <a:bodyPr/>
          <a:lstStyle/>
          <a:p>
            <a:r>
              <a:rPr lang="en-US"/>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402233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40C82-2B46-4E92-86FA-C94980367584}" type="datetime1">
              <a:rPr lang="en-US" smtClean="0"/>
              <a:pPr/>
              <a:t>12/1/2019</a:t>
            </a:fld>
            <a:endParaRPr lang="en-US" dirty="0"/>
          </a:p>
        </p:txBody>
      </p:sp>
      <p:sp>
        <p:nvSpPr>
          <p:cNvPr id="5" name="Footer Placeholder 4"/>
          <p:cNvSpPr>
            <a:spLocks noGrp="1"/>
          </p:cNvSpPr>
          <p:nvPr>
            <p:ph type="ftr" sz="quarter" idx="11"/>
          </p:nvPr>
        </p:nvSpPr>
        <p:spPr/>
        <p:txBody>
          <a:bodyPr/>
          <a:lstStyle/>
          <a:p>
            <a:r>
              <a:rPr lang="en-US"/>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 xmlns:p14="http://schemas.microsoft.com/office/powerpoint/2010/main" val="305163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753335-A8EF-4191-9671-2BDF10BCFD92}" type="datetime1">
              <a:rPr lang="en-US" smtClean="0"/>
              <a:pPr/>
              <a:t>12/1/2019</a:t>
            </a:fld>
            <a:endParaRPr lang="en-US" dirty="0"/>
          </a:p>
        </p:txBody>
      </p:sp>
      <p:sp>
        <p:nvSpPr>
          <p:cNvPr id="5" name="Footer Placeholder 4"/>
          <p:cNvSpPr>
            <a:spLocks noGrp="1"/>
          </p:cNvSpPr>
          <p:nvPr>
            <p:ph type="ftr" sz="quarter" idx="11"/>
          </p:nvPr>
        </p:nvSpPr>
        <p:spPr/>
        <p:txBody>
          <a:bodyPr/>
          <a:lstStyle/>
          <a:p>
            <a:r>
              <a:rPr lang="en-US"/>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1284263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B1D9484-CB95-49A8-98BA-674A551BF409}" type="datetime1">
              <a:rPr lang="en-US" smtClean="0"/>
              <a:pPr/>
              <a:t>12/1/2019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International journal of scientific and Research Publication</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BD42FDC-2165-4986-8390-2D6C794F695A}" type="datetime1">
              <a:rPr lang="en-US" smtClean="0"/>
              <a:pPr/>
              <a:t>12/1/2019</a:t>
            </a:fld>
            <a:endParaRPr lang="en-US" dirty="0"/>
          </a:p>
        </p:txBody>
      </p:sp>
      <p:sp>
        <p:nvSpPr>
          <p:cNvPr id="5" name="Footer Placeholder 4"/>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extLst/>
          </a:lstStyle>
          <a:p>
            <a:fld id="{D57F1E4F-1CFF-5643-939E-217C01CDF565}"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4DDE59E-5740-4AED-9247-BAE05FE1BA85}" type="datetime1">
              <a:rPr lang="en-US" smtClean="0"/>
              <a:pPr/>
              <a:t>12/1/2019</a:t>
            </a:fld>
            <a:endParaRPr lang="en-US" dirty="0"/>
          </a:p>
        </p:txBody>
      </p:sp>
      <p:sp>
        <p:nvSpPr>
          <p:cNvPr id="5" name="Footer Placeholder 4"/>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extLst/>
          </a:lstStyle>
          <a:p>
            <a:fld id="{D57F1E4F-1CFF-5643-939E-217C01CDF565}"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ACBC350-C73D-4CBE-9ED1-6F9B9E3CAF64}" type="datetime1">
              <a:rPr lang="en-US" smtClean="0"/>
              <a:pPr/>
              <a:t>12/1/2019</a:t>
            </a:fld>
            <a:endParaRPr lang="en-US" dirty="0"/>
          </a:p>
        </p:txBody>
      </p:sp>
      <p:sp>
        <p:nvSpPr>
          <p:cNvPr id="6" name="Footer Placeholder 5"/>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7" name="Slide Number Placeholder 6"/>
          <p:cNvSpPr>
            <a:spLocks noGrp="1"/>
          </p:cNvSpPr>
          <p:nvPr>
            <p:ph type="sldNum" sz="quarter" idx="12"/>
          </p:nvPr>
        </p:nvSpPr>
        <p:spPr/>
        <p:txBody>
          <a:bodyPr/>
          <a:lstStyle>
            <a:extLst/>
          </a:lstStyle>
          <a:p>
            <a:fld id="{6FF9F0C5-380F-41C2-899A-BAC0F0927E16}"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5622BBE-DF3B-4A91-97B0-E74C11D8483D}" type="datetime1">
              <a:rPr lang="en-US" smtClean="0"/>
              <a:pPr/>
              <a:t>12/1/2019</a:t>
            </a:fld>
            <a:endParaRPr lang="en-US" dirty="0"/>
          </a:p>
        </p:txBody>
      </p:sp>
      <p:sp>
        <p:nvSpPr>
          <p:cNvPr id="8" name="Footer Placeholder 7"/>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9" name="Slide Number Placeholder 8"/>
          <p:cNvSpPr>
            <a:spLocks noGrp="1"/>
          </p:cNvSpPr>
          <p:nvPr>
            <p:ph type="sldNum" sz="quarter" idx="12"/>
          </p:nvPr>
        </p:nvSpPr>
        <p:spPr/>
        <p:txBody>
          <a:bodyPr/>
          <a:lstStyle>
            <a:extLst/>
          </a:lstStyle>
          <a:p>
            <a:fld id="{D57F1E4F-1CFF-5643-939E-217C01CDF56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413A5475-E4F9-467A-8426-16E72D6B06B0}" type="datetime1">
              <a:rPr lang="en-US" smtClean="0"/>
              <a:pPr/>
              <a:t>12/1/2019</a:t>
            </a:fld>
            <a:endParaRPr lang="en-US" dirty="0"/>
          </a:p>
        </p:txBody>
      </p:sp>
      <p:sp>
        <p:nvSpPr>
          <p:cNvPr id="4" name="Footer Placeholder 3"/>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5" name="Slide Number Placeholder 4"/>
          <p:cNvSpPr>
            <a:spLocks noGrp="1"/>
          </p:cNvSpPr>
          <p:nvPr>
            <p:ph type="sldNum" sz="quarter" idx="12"/>
          </p:nvPr>
        </p:nvSpPr>
        <p:spPr/>
        <p:txBody>
          <a:bodyPr/>
          <a:lstStyle>
            <a:extLst/>
          </a:lstStyle>
          <a:p>
            <a:fld id="{D57F1E4F-1CFF-5643-939E-217C01CDF565}"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AEBD9AE-CFF9-40CF-A814-27D889A58322}" type="datetime1">
              <a:rPr lang="en-US" smtClean="0"/>
              <a:pPr/>
              <a:t>12/1/2019</a:t>
            </a:fld>
            <a:endParaRPr lang="en-US" dirty="0"/>
          </a:p>
        </p:txBody>
      </p:sp>
      <p:sp>
        <p:nvSpPr>
          <p:cNvPr id="3" name="Footer Placeholder 2"/>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4" name="Slide Number Placeholder 3"/>
          <p:cNvSpPr>
            <a:spLocks noGrp="1"/>
          </p:cNvSpPr>
          <p:nvPr>
            <p:ph type="sldNum" sz="quarter" idx="12"/>
          </p:nvPr>
        </p:nvSpPr>
        <p:spPr/>
        <p:txBody>
          <a:bodyPr/>
          <a:lstStyle>
            <a:extLst/>
          </a:lstStyle>
          <a:p>
            <a:fld id="{D57F1E4F-1CFF-5643-939E-217C01CDF565}"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942D7704-7D05-4CDA-B1BC-F52D53EC2665}" type="datetime1">
              <a:rPr lang="en-US" smtClean="0"/>
              <a:pPr/>
              <a:t>12/1/2019</a:t>
            </a:fld>
            <a:endParaRPr lang="en-US" dirty="0"/>
          </a:p>
        </p:txBody>
      </p:sp>
      <p:sp>
        <p:nvSpPr>
          <p:cNvPr id="6" name="Footer Placeholder 5"/>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7" name="Slide Number Placeholder 6"/>
          <p:cNvSpPr>
            <a:spLocks noGrp="1"/>
          </p:cNvSpPr>
          <p:nvPr>
            <p:ph type="sldNum" sz="quarter" idx="12"/>
          </p:nvPr>
        </p:nvSpPr>
        <p:spPr/>
        <p:txBody>
          <a:bodyPr/>
          <a:lstStyle>
            <a:extLst/>
          </a:lstStyle>
          <a:p>
            <a:fld id="{519954A3-9DFD-4C44-94BA-B95130A3BA1C}"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D42FDC-2165-4986-8390-2D6C794F695A}" type="datetime1">
              <a:rPr lang="en-US" smtClean="0"/>
              <a:pPr/>
              <a:t>12/1/2019</a:t>
            </a:fld>
            <a:endParaRPr lang="en-US" dirty="0"/>
          </a:p>
        </p:txBody>
      </p:sp>
      <p:sp>
        <p:nvSpPr>
          <p:cNvPr id="5" name="Footer Placeholder 4"/>
          <p:cNvSpPr>
            <a:spLocks noGrp="1"/>
          </p:cNvSpPr>
          <p:nvPr>
            <p:ph type="ftr" sz="quarter" idx="11"/>
          </p:nvPr>
        </p:nvSpPr>
        <p:spPr/>
        <p:txBody>
          <a:bodyPr/>
          <a:lstStyle/>
          <a:p>
            <a:r>
              <a:rPr lang="en-US"/>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02963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45E5A63-0B10-4ECF-B065-2411415AE5A1}" type="datetime1">
              <a:rPr lang="en-US" smtClean="0"/>
              <a:pPr/>
              <a:t>12/1/2019</a:t>
            </a:fld>
            <a:endParaRPr lang="en-US" dirty="0"/>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r>
              <a:rPr lang="en-US" smtClean="0"/>
              <a:t>International journal of scientific and Research Publication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7F1E4F-1CFF-5643-939E-217C01CDF565}" type="slidenum">
              <a:rPr lang="en-US" smtClean="0"/>
              <a:pPr/>
              <a:t>‹#›</a:t>
            </a:fld>
            <a:endParaRPr lang="en-US"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4A40C82-2B46-4E92-86FA-C94980367584}" type="datetime1">
              <a:rPr lang="en-US" smtClean="0"/>
              <a:pPr/>
              <a:t>12/1/2019</a:t>
            </a:fld>
            <a:endParaRPr lang="en-US" dirty="0"/>
          </a:p>
        </p:txBody>
      </p:sp>
      <p:sp>
        <p:nvSpPr>
          <p:cNvPr id="5" name="Footer Placeholder 4"/>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extLst/>
          </a:lstStyle>
          <a:p>
            <a:fld id="{89333C77-0158-454C-844F-B7AB9BD7DAD4}"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C753335-A8EF-4191-9671-2BDF10BCFD92}" type="datetime1">
              <a:rPr lang="en-US" smtClean="0"/>
              <a:pPr/>
              <a:t>12/1/2019</a:t>
            </a:fld>
            <a:endParaRPr lang="en-US" dirty="0"/>
          </a:p>
        </p:txBody>
      </p:sp>
      <p:sp>
        <p:nvSpPr>
          <p:cNvPr id="5" name="Footer Placeholder 4"/>
          <p:cNvSpPr>
            <a:spLocks noGrp="1"/>
          </p:cNvSpPr>
          <p:nvPr>
            <p:ph type="ftr" sz="quarter" idx="11"/>
          </p:nvPr>
        </p:nvSpPr>
        <p:spPr/>
        <p:txBody>
          <a:bodyPr/>
          <a:lstStyle>
            <a:extLst/>
          </a:lstStyle>
          <a:p>
            <a:r>
              <a:rPr lang="en-US" smtClean="0"/>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extLst/>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DDE59E-5740-4AED-9247-BAE05FE1BA85}" type="datetime1">
              <a:rPr lang="en-US" smtClean="0"/>
              <a:pPr/>
              <a:t>12/1/2019</a:t>
            </a:fld>
            <a:endParaRPr lang="en-US" dirty="0"/>
          </a:p>
        </p:txBody>
      </p:sp>
      <p:sp>
        <p:nvSpPr>
          <p:cNvPr id="5" name="Footer Placeholder 4"/>
          <p:cNvSpPr>
            <a:spLocks noGrp="1"/>
          </p:cNvSpPr>
          <p:nvPr>
            <p:ph type="ftr" sz="quarter" idx="11"/>
          </p:nvPr>
        </p:nvSpPr>
        <p:spPr/>
        <p:txBody>
          <a:bodyPr/>
          <a:lstStyle/>
          <a:p>
            <a:r>
              <a:rPr lang="en-US"/>
              <a:t>International journal of scientific and Research Publication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75633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CBC350-C73D-4CBE-9ED1-6F9B9E3CAF64}" type="datetime1">
              <a:rPr lang="en-US" smtClean="0"/>
              <a:pPr/>
              <a:t>12/1/2019</a:t>
            </a:fld>
            <a:endParaRPr lang="en-US" dirty="0"/>
          </a:p>
        </p:txBody>
      </p:sp>
      <p:sp>
        <p:nvSpPr>
          <p:cNvPr id="6" name="Footer Placeholder 5"/>
          <p:cNvSpPr>
            <a:spLocks noGrp="1"/>
          </p:cNvSpPr>
          <p:nvPr>
            <p:ph type="ftr" sz="quarter" idx="11"/>
          </p:nvPr>
        </p:nvSpPr>
        <p:spPr/>
        <p:txBody>
          <a:bodyPr/>
          <a:lstStyle/>
          <a:p>
            <a:r>
              <a:rPr lang="en-US"/>
              <a:t>International journal of scientific and Research Publication</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 xmlns:p14="http://schemas.microsoft.com/office/powerpoint/2010/main" val="177722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622BBE-DF3B-4A91-97B0-E74C11D8483D}" type="datetime1">
              <a:rPr lang="en-US" smtClean="0"/>
              <a:pPr/>
              <a:t>12/1/2019</a:t>
            </a:fld>
            <a:endParaRPr lang="en-US" dirty="0"/>
          </a:p>
        </p:txBody>
      </p:sp>
      <p:sp>
        <p:nvSpPr>
          <p:cNvPr id="8" name="Footer Placeholder 7"/>
          <p:cNvSpPr>
            <a:spLocks noGrp="1"/>
          </p:cNvSpPr>
          <p:nvPr>
            <p:ph type="ftr" sz="quarter" idx="11"/>
          </p:nvPr>
        </p:nvSpPr>
        <p:spPr/>
        <p:txBody>
          <a:bodyPr/>
          <a:lstStyle/>
          <a:p>
            <a:r>
              <a:rPr lang="en-US"/>
              <a:t>International journal of scientific and Research Publication</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32987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A5475-E4F9-467A-8426-16E72D6B06B0}" type="datetime1">
              <a:rPr lang="en-US" smtClean="0"/>
              <a:pPr/>
              <a:t>12/1/2019</a:t>
            </a:fld>
            <a:endParaRPr lang="en-US" dirty="0"/>
          </a:p>
        </p:txBody>
      </p:sp>
      <p:sp>
        <p:nvSpPr>
          <p:cNvPr id="4" name="Footer Placeholder 3"/>
          <p:cNvSpPr>
            <a:spLocks noGrp="1"/>
          </p:cNvSpPr>
          <p:nvPr>
            <p:ph type="ftr" sz="quarter" idx="11"/>
          </p:nvPr>
        </p:nvSpPr>
        <p:spPr/>
        <p:txBody>
          <a:bodyPr/>
          <a:lstStyle/>
          <a:p>
            <a:r>
              <a:rPr lang="en-US"/>
              <a:t>International journal of scientific and Research Publication</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94980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BD9AE-CFF9-40CF-A814-27D889A58322}" type="datetime1">
              <a:rPr lang="en-US" smtClean="0"/>
              <a:pPr/>
              <a:t>12/1/2019</a:t>
            </a:fld>
            <a:endParaRPr lang="en-US" dirty="0"/>
          </a:p>
        </p:txBody>
      </p:sp>
      <p:sp>
        <p:nvSpPr>
          <p:cNvPr id="3" name="Footer Placeholder 2"/>
          <p:cNvSpPr>
            <a:spLocks noGrp="1"/>
          </p:cNvSpPr>
          <p:nvPr>
            <p:ph type="ftr" sz="quarter" idx="11"/>
          </p:nvPr>
        </p:nvSpPr>
        <p:spPr/>
        <p:txBody>
          <a:bodyPr/>
          <a:lstStyle/>
          <a:p>
            <a:r>
              <a:rPr lang="en-US"/>
              <a:t>International journal of scientific and Research Publication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91383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D7704-7D05-4CDA-B1BC-F52D53EC2665}" type="datetime1">
              <a:rPr lang="en-US" smtClean="0"/>
              <a:pPr/>
              <a:t>12/1/2019</a:t>
            </a:fld>
            <a:endParaRPr lang="en-US" dirty="0"/>
          </a:p>
        </p:txBody>
      </p:sp>
      <p:sp>
        <p:nvSpPr>
          <p:cNvPr id="6" name="Footer Placeholder 5"/>
          <p:cNvSpPr>
            <a:spLocks noGrp="1"/>
          </p:cNvSpPr>
          <p:nvPr>
            <p:ph type="ftr" sz="quarter" idx="11"/>
          </p:nvPr>
        </p:nvSpPr>
        <p:spPr/>
        <p:txBody>
          <a:bodyPr/>
          <a:lstStyle/>
          <a:p>
            <a:r>
              <a:rPr lang="en-US"/>
              <a:t>International journal of scientific and Research Publication</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 xmlns:p14="http://schemas.microsoft.com/office/powerpoint/2010/main" val="2464299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5E5A63-0B10-4ECF-B065-2411415AE5A1}" type="datetime1">
              <a:rPr lang="en-US" smtClean="0"/>
              <a:pPr/>
              <a:t>12/1/2019</a:t>
            </a:fld>
            <a:endParaRPr lang="en-US" dirty="0"/>
          </a:p>
        </p:txBody>
      </p:sp>
      <p:sp>
        <p:nvSpPr>
          <p:cNvPr id="6" name="Footer Placeholder 5"/>
          <p:cNvSpPr>
            <a:spLocks noGrp="1"/>
          </p:cNvSpPr>
          <p:nvPr>
            <p:ph type="ftr" sz="quarter" idx="11"/>
          </p:nvPr>
        </p:nvSpPr>
        <p:spPr/>
        <p:txBody>
          <a:bodyPr/>
          <a:lstStyle/>
          <a:p>
            <a:r>
              <a:rPr lang="en-US"/>
              <a:t>International journal of scientific and Research Publication</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387941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285AD-284A-486C-95BC-032F25D5FD57}" type="datetime1">
              <a:rPr lang="en-US" smtClean="0"/>
              <a:pPr/>
              <a:t>12/1/2019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International journal of scientific and Research Publication</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595710247"/>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9B7285AD-284A-486C-95BC-032F25D5FD57}" type="datetime1">
              <a:rPr lang="en-US" smtClean="0"/>
              <a:pPr/>
              <a:t>12/1/2019</a:t>
            </a:fld>
            <a:endParaRPr lang="en-US" dirty="0"/>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International journal of scientific and Research Publication</a:t>
            </a:r>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pPr>
              <a:buNone/>
            </a:pPr>
            <a:r>
              <a:rPr lang="en-US" dirty="0" smtClean="0"/>
              <a:t>                                           By</a:t>
            </a:r>
          </a:p>
          <a:p>
            <a:pPr>
              <a:buNone/>
            </a:pPr>
            <a:r>
              <a:rPr lang="en-US" dirty="0" smtClean="0"/>
              <a:t>                                               DR BALAMURUGAN T</a:t>
            </a:r>
          </a:p>
          <a:p>
            <a:pPr>
              <a:buNone/>
            </a:pPr>
            <a:r>
              <a:rPr lang="en-US" dirty="0" smtClean="0"/>
              <a:t>                                               Senior resident</a:t>
            </a:r>
          </a:p>
          <a:p>
            <a:pPr>
              <a:buNone/>
            </a:pPr>
            <a:r>
              <a:rPr lang="en-US" dirty="0" smtClean="0"/>
              <a:t>                                               Department of cardiology</a:t>
            </a:r>
          </a:p>
          <a:p>
            <a:pPr>
              <a:buNone/>
            </a:pPr>
            <a:r>
              <a:rPr lang="en-US" dirty="0" smtClean="0"/>
              <a:t>                                               </a:t>
            </a:r>
            <a:r>
              <a:rPr lang="en-US" dirty="0" err="1" smtClean="0"/>
              <a:t>kozhikode</a:t>
            </a:r>
            <a:r>
              <a:rPr lang="en-US" dirty="0" smtClean="0"/>
              <a:t> MCH</a:t>
            </a:r>
          </a:p>
          <a:p>
            <a:endParaRPr lang="en-US" dirty="0" smtClean="0"/>
          </a:p>
          <a:p>
            <a:endParaRPr lang="en-US" dirty="0" smtClean="0"/>
          </a:p>
          <a:p>
            <a:endParaRPr lang="en-US" dirty="0"/>
          </a:p>
        </p:txBody>
      </p:sp>
      <p:sp>
        <p:nvSpPr>
          <p:cNvPr id="2" name="Title 1"/>
          <p:cNvSpPr>
            <a:spLocks noGrp="1"/>
          </p:cNvSpPr>
          <p:nvPr>
            <p:ph type="title"/>
          </p:nvPr>
        </p:nvSpPr>
        <p:spPr/>
        <p:txBody>
          <a:bodyPr/>
          <a:lstStyle/>
          <a:p>
            <a:endParaRPr lang="en-US" dirty="0"/>
          </a:p>
        </p:txBody>
      </p:sp>
      <p:sp>
        <p:nvSpPr>
          <p:cNvPr id="4" name="Rectangle 3"/>
          <p:cNvSpPr/>
          <p:nvPr/>
        </p:nvSpPr>
        <p:spPr>
          <a:xfrm>
            <a:off x="2334984" y="1726363"/>
            <a:ext cx="7129132"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BP MEASUREMENTS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EE2D1FA-1347-4796-90B5-75CDE8DC9B60}"/>
              </a:ext>
            </a:extLst>
          </p:cNvPr>
          <p:cNvSpPr>
            <a:spLocks noGrp="1"/>
          </p:cNvSpPr>
          <p:nvPr>
            <p:ph idx="1"/>
          </p:nvPr>
        </p:nvSpPr>
        <p:spPr>
          <a:xfrm>
            <a:off x="838200" y="1064405"/>
            <a:ext cx="10515600" cy="4351338"/>
          </a:xfrm>
        </p:spPr>
        <p:txBody>
          <a:bodyPr>
            <a:normAutofit/>
          </a:bodyPr>
          <a:lstStyle/>
          <a:p>
            <a:r>
              <a:rPr lang="en-IN" sz="2400" dirty="0">
                <a:latin typeface="Times New Roman" panose="02020603050405020304" pitchFamily="18" charset="0"/>
                <a:cs typeface="Times New Roman" panose="02020603050405020304" pitchFamily="18" charset="0"/>
              </a:rPr>
              <a:t>&gt;60 years of age : Prevalence of HTN  &gt; 60 %</a:t>
            </a:r>
          </a:p>
        </p:txBody>
      </p:sp>
      <p:sp>
        <p:nvSpPr>
          <p:cNvPr id="4" name="Footer Placeholder 3">
            <a:extLst>
              <a:ext uri="{FF2B5EF4-FFF2-40B4-BE49-F238E27FC236}">
                <a16:creationId xmlns="" xmlns:a16="http://schemas.microsoft.com/office/drawing/2014/main" id="{23660A06-374D-4A06-A16A-BB2E337A8970}"/>
              </a:ext>
            </a:extLst>
          </p:cNvPr>
          <p:cNvSpPr>
            <a:spLocks noGrp="1"/>
          </p:cNvSpPr>
          <p:nvPr>
            <p:ph type="ftr" sz="quarter" idx="11"/>
          </p:nvPr>
        </p:nvSpPr>
        <p:spPr>
          <a:xfrm>
            <a:off x="674635" y="6358613"/>
            <a:ext cx="10363200" cy="499387"/>
          </a:xfrm>
        </p:spPr>
        <p:txBody>
          <a:bodyPr/>
          <a:lstStyle/>
          <a:p>
            <a:pPr lvl="0"/>
            <a:r>
              <a:rPr lang="en-US" dirty="0"/>
              <a:t>Chow CK et al, prevalence, awareness , treatment and control of  hypertension in rural and urban communities in high , middle low income countries JAMA 2013</a:t>
            </a:r>
          </a:p>
          <a:p>
            <a:pPr lvl="0"/>
            <a:r>
              <a:rPr lang="en-US" dirty="0">
                <a:solidFill>
                  <a:prstClr val="black">
                    <a:tint val="75000"/>
                  </a:prstClr>
                </a:solidFill>
              </a:rPr>
              <a:t>Burt v et al, prevalence of hypertension in the US adult population : results from the third national health and nutrition examination survey, 1988-1991. hypertension 1995:25:305</a:t>
            </a:r>
          </a:p>
          <a:p>
            <a:endParaRPr lang="en-US" dirty="0"/>
          </a:p>
        </p:txBody>
      </p:sp>
      <p:sp>
        <p:nvSpPr>
          <p:cNvPr id="2" name="Title 1">
            <a:extLst>
              <a:ext uri="{FF2B5EF4-FFF2-40B4-BE49-F238E27FC236}">
                <a16:creationId xmlns="" xmlns:a16="http://schemas.microsoft.com/office/drawing/2014/main" id="{4BF33CA2-E300-44BC-A7EC-30A7F2782A36}"/>
              </a:ext>
            </a:extLst>
          </p:cNvPr>
          <p:cNvSpPr>
            <a:spLocks noGrp="1"/>
          </p:cNvSpPr>
          <p:nvPr>
            <p:ph type="title"/>
          </p:nvPr>
        </p:nvSpPr>
        <p:spPr>
          <a:xfrm>
            <a:off x="705679" y="-59992"/>
            <a:ext cx="10515600" cy="1325563"/>
          </a:xfrm>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INTRODUCTION</a:t>
            </a:r>
          </a:p>
        </p:txBody>
      </p:sp>
      <p:pic>
        <p:nvPicPr>
          <p:cNvPr id="1026" name="Picture 2"/>
          <p:cNvPicPr>
            <a:picLocks noChangeAspect="1" noChangeArrowheads="1"/>
          </p:cNvPicPr>
          <p:nvPr/>
        </p:nvPicPr>
        <p:blipFill>
          <a:blip r:embed="rId2"/>
          <a:srcRect/>
          <a:stretch>
            <a:fillRect/>
          </a:stretch>
        </p:blipFill>
        <p:spPr bwMode="auto">
          <a:xfrm>
            <a:off x="1378947" y="1851386"/>
            <a:ext cx="5923189" cy="4183653"/>
          </a:xfrm>
          <a:prstGeom prst="rect">
            <a:avLst/>
          </a:prstGeom>
          <a:noFill/>
          <a:ln w="9525">
            <a:noFill/>
            <a:miter lim="800000"/>
            <a:headEnd/>
            <a:tailEnd/>
          </a:ln>
          <a:effectLst/>
        </p:spPr>
      </p:pic>
    </p:spTree>
    <p:extLst>
      <p:ext uri="{BB962C8B-B14F-4D97-AF65-F5344CB8AC3E}">
        <p14:creationId xmlns="" xmlns:p14="http://schemas.microsoft.com/office/powerpoint/2010/main" val="32669133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0" y="0"/>
            <a:ext cx="5048250" cy="38481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
        <p:nvSpPr>
          <p:cNvPr id="5" name="Rectangle 4"/>
          <p:cNvSpPr/>
          <p:nvPr/>
        </p:nvSpPr>
        <p:spPr>
          <a:xfrm>
            <a:off x="5738949" y="1034032"/>
            <a:ext cx="6096000" cy="1687963"/>
          </a:xfrm>
          <a:prstGeom prst="rect">
            <a:avLst/>
          </a:prstGeom>
        </p:spPr>
        <p:txBody>
          <a:bodyPr>
            <a:spAutoFit/>
          </a:bodyPr>
          <a:lstStyle/>
          <a:p>
            <a:pPr>
              <a:lnSpc>
                <a:spcPct val="150000"/>
              </a:lnSpc>
            </a:pPr>
            <a:r>
              <a:rPr lang="en-US" sz="2400" b="1" dirty="0" err="1" smtClean="0">
                <a:latin typeface="Times New Roman" pitchFamily="18" charset="0"/>
                <a:cs typeface="Times New Roman" pitchFamily="18" charset="0"/>
              </a:rPr>
              <a:t>Pulsus</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alternans</a:t>
            </a:r>
            <a:r>
              <a:rPr lang="en-US" sz="2400" b="1" dirty="0" smtClean="0">
                <a:latin typeface="Times New Roman" pitchFamily="18" charset="0"/>
                <a:cs typeface="Times New Roman" pitchFamily="18" charset="0"/>
              </a:rPr>
              <a:t>- Alteration of weak</a:t>
            </a:r>
          </a:p>
          <a:p>
            <a:pPr>
              <a:lnSpc>
                <a:spcPct val="150000"/>
              </a:lnSpc>
            </a:pPr>
            <a:r>
              <a:rPr lang="en-US" sz="2400" dirty="0" smtClean="0">
                <a:latin typeface="Times New Roman" pitchFamily="18" charset="0"/>
                <a:cs typeface="Times New Roman" pitchFamily="18" charset="0"/>
              </a:rPr>
              <a:t>and strong beats with no change in</a:t>
            </a:r>
          </a:p>
          <a:p>
            <a:pPr>
              <a:lnSpc>
                <a:spcPct val="150000"/>
              </a:lnSpc>
            </a:pPr>
            <a:r>
              <a:rPr lang="en-US" sz="2400" dirty="0" smtClean="0">
                <a:latin typeface="Times New Roman" pitchFamily="18" charset="0"/>
                <a:cs typeface="Times New Roman" pitchFamily="18" charset="0"/>
              </a:rPr>
              <a:t>rate- Left Ventricular dysfunctio</a:t>
            </a:r>
            <a:r>
              <a:rPr lang="en-US" dirty="0" smtClean="0">
                <a:latin typeface="Times New Roman" pitchFamily="18" charset="0"/>
                <a:cs typeface="Times New Roman" pitchFamily="18" charset="0"/>
              </a:rPr>
              <a:t>n</a:t>
            </a:r>
            <a:endParaRPr lang="en-US"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srcRect/>
          <a:stretch>
            <a:fillRect/>
          </a:stretch>
        </p:blipFill>
        <p:spPr bwMode="auto">
          <a:xfrm>
            <a:off x="0" y="3193869"/>
            <a:ext cx="5457825" cy="3429000"/>
          </a:xfrm>
          <a:prstGeom prst="rect">
            <a:avLst/>
          </a:prstGeom>
          <a:noFill/>
          <a:ln w="9525">
            <a:noFill/>
            <a:miter lim="800000"/>
            <a:headEnd/>
            <a:tailEnd/>
          </a:ln>
          <a:effectLst/>
        </p:spPr>
      </p:pic>
      <p:sp>
        <p:nvSpPr>
          <p:cNvPr id="7" name="Rectangle 6"/>
          <p:cNvSpPr/>
          <p:nvPr/>
        </p:nvSpPr>
        <p:spPr>
          <a:xfrm>
            <a:off x="5752011" y="3657600"/>
            <a:ext cx="6096000" cy="2795958"/>
          </a:xfrm>
          <a:prstGeom prst="rect">
            <a:avLst/>
          </a:prstGeom>
        </p:spPr>
        <p:txBody>
          <a:bodyPr wrap="square">
            <a:spAutoFit/>
          </a:bodyPr>
          <a:lstStyle/>
          <a:p>
            <a:pPr>
              <a:lnSpc>
                <a:spcPct val="150000"/>
              </a:lnSpc>
            </a:pPr>
            <a:r>
              <a:rPr lang="en-US" sz="2400" b="1" dirty="0" err="1" smtClean="0">
                <a:latin typeface="Times New Roman" pitchFamily="18" charset="0"/>
                <a:cs typeface="Times New Roman" pitchFamily="18" charset="0"/>
              </a:rPr>
              <a:t>Pulsus</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paradoxus</a:t>
            </a:r>
            <a:r>
              <a:rPr lang="en-US" sz="2400" b="1" dirty="0" smtClean="0">
                <a:latin typeface="Times New Roman" pitchFamily="18" charset="0"/>
                <a:cs typeface="Times New Roman" pitchFamily="18" charset="0"/>
              </a:rPr>
              <a:t>- Large</a:t>
            </a:r>
          </a:p>
          <a:p>
            <a:pPr>
              <a:lnSpc>
                <a:spcPct val="150000"/>
              </a:lnSpc>
            </a:pPr>
            <a:r>
              <a:rPr lang="en-US" sz="2400" dirty="0" smtClean="0">
                <a:latin typeface="Times New Roman" pitchFamily="18" charset="0"/>
                <a:cs typeface="Times New Roman" pitchFamily="18" charset="0"/>
              </a:rPr>
              <a:t>decrease in SBP and pulse</a:t>
            </a:r>
          </a:p>
          <a:p>
            <a:pPr>
              <a:lnSpc>
                <a:spcPct val="150000"/>
              </a:lnSpc>
            </a:pPr>
            <a:r>
              <a:rPr lang="en-US" sz="2400" dirty="0" smtClean="0">
                <a:latin typeface="Times New Roman" pitchFamily="18" charset="0"/>
                <a:cs typeface="Times New Roman" pitchFamily="18" charset="0"/>
              </a:rPr>
              <a:t>waveform during inspiration.</a:t>
            </a:r>
          </a:p>
          <a:p>
            <a:pPr>
              <a:lnSpc>
                <a:spcPct val="15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Tamponade</a:t>
            </a:r>
            <a:r>
              <a:rPr lang="en-US" sz="2400" dirty="0" smtClean="0">
                <a:latin typeface="Times New Roman" pitchFamily="18" charset="0"/>
                <a:cs typeface="Times New Roman" pitchFamily="18" charset="0"/>
              </a:rPr>
              <a:t>, severe lung</a:t>
            </a:r>
          </a:p>
          <a:p>
            <a:pPr>
              <a:lnSpc>
                <a:spcPct val="150000"/>
              </a:lnSpc>
            </a:pPr>
            <a:r>
              <a:rPr lang="en-US" sz="2400" dirty="0" smtClean="0">
                <a:latin typeface="Times New Roman" pitchFamily="18" charset="0"/>
                <a:cs typeface="Times New Roman" pitchFamily="18" charset="0"/>
              </a:rPr>
              <a:t>disease, advanced CHF</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0" y="0"/>
            <a:ext cx="4686300" cy="2364377"/>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dirty="0"/>
          </a:p>
        </p:txBody>
      </p:sp>
      <p:pic>
        <p:nvPicPr>
          <p:cNvPr id="6147" name="Picture 3"/>
          <p:cNvPicPr>
            <a:picLocks noChangeAspect="1" noChangeArrowheads="1"/>
          </p:cNvPicPr>
          <p:nvPr/>
        </p:nvPicPr>
        <p:blipFill>
          <a:blip r:embed="rId3"/>
          <a:srcRect/>
          <a:stretch>
            <a:fillRect/>
          </a:stretch>
        </p:blipFill>
        <p:spPr bwMode="auto">
          <a:xfrm>
            <a:off x="296228" y="2220686"/>
            <a:ext cx="4467225" cy="2076993"/>
          </a:xfrm>
          <a:prstGeom prst="rect">
            <a:avLst/>
          </a:prstGeom>
          <a:noFill/>
          <a:ln w="9525">
            <a:noFill/>
            <a:miter lim="800000"/>
            <a:headEnd/>
            <a:tailEnd/>
          </a:ln>
          <a:effectLst/>
        </p:spPr>
      </p:pic>
      <p:sp>
        <p:nvSpPr>
          <p:cNvPr id="6" name="Rectangle 5"/>
          <p:cNvSpPr/>
          <p:nvPr/>
        </p:nvSpPr>
        <p:spPr>
          <a:xfrm>
            <a:off x="4902926" y="393952"/>
            <a:ext cx="6096000" cy="1200329"/>
          </a:xfrm>
          <a:prstGeom prst="rect">
            <a:avLst/>
          </a:prstGeom>
        </p:spPr>
        <p:txBody>
          <a:bodyPr>
            <a:spAutoFit/>
          </a:bodyPr>
          <a:lstStyle/>
          <a:p>
            <a:r>
              <a:rPr lang="en-US" sz="2400" b="1" dirty="0" smtClean="0">
                <a:latin typeface="Times New Roman" pitchFamily="18" charset="0"/>
                <a:cs typeface="Times New Roman" pitchFamily="18" charset="0"/>
              </a:rPr>
              <a:t>Aortic </a:t>
            </a:r>
            <a:r>
              <a:rPr lang="en-US" sz="2400" b="1" dirty="0" err="1" smtClean="0">
                <a:latin typeface="Times New Roman" pitchFamily="18" charset="0"/>
                <a:cs typeface="Times New Roman" pitchFamily="18" charset="0"/>
              </a:rPr>
              <a:t>Stenosis</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Dicrotic</a:t>
            </a:r>
            <a:r>
              <a:rPr lang="en-US" sz="2400" b="1" dirty="0" smtClean="0">
                <a:latin typeface="Times New Roman" pitchFamily="18" charset="0"/>
                <a:cs typeface="Times New Roman" pitchFamily="18" charset="0"/>
              </a:rPr>
              <a:t> notch not</a:t>
            </a:r>
          </a:p>
          <a:p>
            <a:r>
              <a:rPr lang="en-US" sz="2400" dirty="0" smtClean="0">
                <a:latin typeface="Times New Roman" pitchFamily="18" charset="0"/>
                <a:cs typeface="Times New Roman" pitchFamily="18" charset="0"/>
              </a:rPr>
              <a:t>well defined from abnormal closure</a:t>
            </a:r>
          </a:p>
          <a:p>
            <a:r>
              <a:rPr lang="en-US" sz="2400" dirty="0" smtClean="0">
                <a:latin typeface="Times New Roman" pitchFamily="18" charset="0"/>
                <a:cs typeface="Times New Roman" pitchFamily="18" charset="0"/>
              </a:rPr>
              <a:t>of leaflet. Narrow pulse pressure</a:t>
            </a:r>
            <a:endParaRPr lang="en-US" sz="2400" dirty="0">
              <a:latin typeface="Times New Roman" pitchFamily="18" charset="0"/>
              <a:cs typeface="Times New Roman" pitchFamily="18" charset="0"/>
            </a:endParaRPr>
          </a:p>
        </p:txBody>
      </p:sp>
      <p:sp>
        <p:nvSpPr>
          <p:cNvPr id="7" name="Rectangle 6"/>
          <p:cNvSpPr/>
          <p:nvPr/>
        </p:nvSpPr>
        <p:spPr>
          <a:xfrm>
            <a:off x="4968240" y="2254069"/>
            <a:ext cx="6096000" cy="1569660"/>
          </a:xfrm>
          <a:prstGeom prst="rect">
            <a:avLst/>
          </a:prstGeom>
        </p:spPr>
        <p:txBody>
          <a:bodyPr>
            <a:spAutoFit/>
          </a:bodyPr>
          <a:lstStyle/>
          <a:p>
            <a:r>
              <a:rPr lang="en-US" sz="2400" b="1" dirty="0" smtClean="0">
                <a:latin typeface="Times New Roman" pitchFamily="18" charset="0"/>
                <a:cs typeface="Times New Roman" pitchFamily="18" charset="0"/>
              </a:rPr>
              <a:t>Aortic Insufficiency- Wide pulse</a:t>
            </a:r>
          </a:p>
          <a:p>
            <a:r>
              <a:rPr lang="en-US" sz="2400" dirty="0" smtClean="0">
                <a:latin typeface="Times New Roman" pitchFamily="18" charset="0"/>
                <a:cs typeface="Times New Roman" pitchFamily="18" charset="0"/>
              </a:rPr>
              <a:t>pressure. High blood volume. High</a:t>
            </a:r>
          </a:p>
          <a:p>
            <a:r>
              <a:rPr lang="en-US" sz="2400" dirty="0" smtClean="0">
                <a:latin typeface="Times New Roman" pitchFamily="18" charset="0"/>
                <a:cs typeface="Times New Roman" pitchFamily="18" charset="0"/>
              </a:rPr>
              <a:t>peak systolic pressure during</a:t>
            </a:r>
          </a:p>
          <a:p>
            <a:r>
              <a:rPr lang="en-US" sz="2400" dirty="0" smtClean="0">
                <a:latin typeface="Times New Roman" pitchFamily="18" charset="0"/>
                <a:cs typeface="Times New Roman" pitchFamily="18" charset="0"/>
              </a:rPr>
              <a:t>further systoles.</a:t>
            </a:r>
            <a:endParaRPr lang="en-US" sz="2400" dirty="0">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4"/>
          <a:srcRect/>
          <a:stretch>
            <a:fillRect/>
          </a:stretch>
        </p:blipFill>
        <p:spPr bwMode="auto">
          <a:xfrm>
            <a:off x="234180" y="4127863"/>
            <a:ext cx="4695825" cy="2730137"/>
          </a:xfrm>
          <a:prstGeom prst="rect">
            <a:avLst/>
          </a:prstGeom>
          <a:noFill/>
          <a:ln w="9525">
            <a:noFill/>
            <a:miter lim="800000"/>
            <a:headEnd/>
            <a:tailEnd/>
          </a:ln>
          <a:effectLst/>
        </p:spPr>
      </p:pic>
      <p:sp>
        <p:nvSpPr>
          <p:cNvPr id="9" name="Rectangle 8"/>
          <p:cNvSpPr/>
          <p:nvPr/>
        </p:nvSpPr>
        <p:spPr>
          <a:xfrm>
            <a:off x="5059680" y="4396379"/>
            <a:ext cx="6096000" cy="1569660"/>
          </a:xfrm>
          <a:prstGeom prst="rect">
            <a:avLst/>
          </a:prstGeom>
        </p:spPr>
        <p:txBody>
          <a:bodyPr>
            <a:spAutoFit/>
          </a:bodyPr>
          <a:lstStyle/>
          <a:p>
            <a:r>
              <a:rPr lang="en-US" sz="2400" b="1" dirty="0" err="1" smtClean="0">
                <a:latin typeface="Times New Roman" pitchFamily="18" charset="0"/>
                <a:cs typeface="Times New Roman" pitchFamily="18" charset="0"/>
              </a:rPr>
              <a:t>Atrial</a:t>
            </a:r>
            <a:r>
              <a:rPr lang="en-US" sz="2400" b="1" dirty="0" smtClean="0">
                <a:latin typeface="Times New Roman" pitchFamily="18" charset="0"/>
                <a:cs typeface="Times New Roman" pitchFamily="18" charset="0"/>
              </a:rPr>
              <a:t> Fibrillation- Irregular. Shorter</a:t>
            </a:r>
          </a:p>
          <a:p>
            <a:r>
              <a:rPr lang="en-US" sz="2400" dirty="0" smtClean="0">
                <a:latin typeface="Times New Roman" pitchFamily="18" charset="0"/>
                <a:cs typeface="Times New Roman" pitchFamily="18" charset="0"/>
              </a:rPr>
              <a:t>diastolic filling time. Decreasing</a:t>
            </a:r>
          </a:p>
          <a:p>
            <a:r>
              <a:rPr lang="en-US" sz="2400" dirty="0" smtClean="0">
                <a:latin typeface="Times New Roman" pitchFamily="18" charset="0"/>
                <a:cs typeface="Times New Roman" pitchFamily="18" charset="0"/>
              </a:rPr>
              <a:t>systolic peak amplitude during</a:t>
            </a:r>
          </a:p>
          <a:p>
            <a:r>
              <a:rPr lang="en-US" sz="2400" dirty="0" smtClean="0">
                <a:latin typeface="Times New Roman" pitchFamily="18" charset="0"/>
                <a:cs typeface="Times New Roman" pitchFamily="18" charset="0"/>
              </a:rPr>
              <a:t>premature ventricular complexes.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endParaRPr lang="en-US" dirty="0"/>
          </a:p>
        </p:txBody>
      </p:sp>
      <p:sp>
        <p:nvSpPr>
          <p:cNvPr id="3" name="Title 2"/>
          <p:cNvSpPr>
            <a:spLocks noGrp="1"/>
          </p:cNvSpPr>
          <p:nvPr>
            <p:ph type="title"/>
          </p:nvPr>
        </p:nvSpPr>
        <p:spPr>
          <a:xfrm>
            <a:off x="714103" y="2051187"/>
            <a:ext cx="10972800" cy="1143000"/>
          </a:xfrm>
        </p:spPr>
        <p:txBody>
          <a:bodyPr>
            <a:normAutofit fontScale="90000"/>
          </a:bodyPr>
          <a:lstStyle/>
          <a:p>
            <a:r>
              <a:rPr lang="en-US" dirty="0" smtClean="0"/>
              <a:t>Measurement of blood pressure in special populations and circumstances</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nSpc>
                <a:spcPct val="150000"/>
              </a:lnSpc>
            </a:pPr>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Korotkoff</a:t>
            </a:r>
            <a:r>
              <a:rPr lang="en-US" sz="2400" dirty="0" smtClean="0">
                <a:latin typeface="Times New Roman" pitchFamily="18" charset="0"/>
                <a:cs typeface="Times New Roman" pitchFamily="18" charset="0"/>
              </a:rPr>
              <a:t> sound technique is recommended as the standard for children older than the age of 1 year; it may give systematic errors in infants, in whom the sounds are difficult to hear, and thus the true systolic pressure may be underestimated.</a:t>
            </a:r>
          </a:p>
          <a:p>
            <a:pPr>
              <a:lnSpc>
                <a:spcPct val="150000"/>
              </a:lnSpc>
            </a:pPr>
            <a:r>
              <a:rPr lang="en-US" sz="2400" dirty="0" smtClean="0">
                <a:latin typeface="Times New Roman" pitchFamily="18" charset="0"/>
                <a:cs typeface="Times New Roman" pitchFamily="18" charset="0"/>
              </a:rPr>
              <a:t>In infants the best indirect measurement technique is an ultrasonic flow detector. </a:t>
            </a:r>
          </a:p>
          <a:p>
            <a:pPr>
              <a:lnSpc>
                <a:spcPct val="150000"/>
              </a:lnSpc>
            </a:pPr>
            <a:r>
              <a:rPr lang="en-US" sz="2400" dirty="0" smtClean="0">
                <a:latin typeface="Times New Roman" pitchFamily="18" charset="0"/>
                <a:cs typeface="Times New Roman" pitchFamily="18" charset="0"/>
              </a:rPr>
              <a:t>A particular problem associated with blood pressure measurement in children of different ages is knowing which sized cuff to choose. </a:t>
            </a:r>
          </a:p>
          <a:p>
            <a:pPr>
              <a:lnSpc>
                <a:spcPct val="150000"/>
              </a:lnSpc>
            </a:pP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smtClean="0"/>
              <a:t>Infants and children</a:t>
            </a:r>
            <a:br>
              <a:rPr lang="en-US" dirty="0" smtClean="0"/>
            </a:b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en-US" sz="2400" dirty="0" smtClean="0">
                <a:latin typeface="Times New Roman" pitchFamily="18" charset="0"/>
                <a:cs typeface="Times New Roman" pitchFamily="18" charset="0"/>
              </a:rPr>
              <a:t>The BHS recommends choosing from three cuff sizes—4×13 cm, 8×18cm, and 12×35 cm (adult cuff)—and putting on the widest cuff that will fit the arm.</a:t>
            </a:r>
          </a:p>
          <a:p>
            <a:pPr>
              <a:lnSpc>
                <a:spcPct val="150000"/>
              </a:lnSpc>
            </a:pPr>
            <a:r>
              <a:rPr lang="en-US" sz="2400" dirty="0" smtClean="0">
                <a:latin typeface="Times New Roman" pitchFamily="18" charset="0"/>
                <a:cs typeface="Times New Roman" pitchFamily="18" charset="0"/>
              </a:rPr>
              <a:t>The American Heart Association,64 and the National High Blood Pressure Education Program(NHBPEP),have recommended that the cuff size be standardized to the circumference of the arm.</a:t>
            </a:r>
          </a:p>
          <a:p>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nSpc>
                <a:spcPct val="150000"/>
              </a:lnSpc>
              <a:buNone/>
            </a:pPr>
            <a:endParaRPr lang="en-US" sz="2400" b="1"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In normal pregnancy there is a fall of blood pressure, together with an increase of cardiac output and a large decrease of peripheral resistance.</a:t>
            </a:r>
          </a:p>
          <a:p>
            <a:pPr>
              <a:lnSpc>
                <a:spcPct val="150000"/>
              </a:lnSpc>
            </a:pPr>
            <a:r>
              <a:rPr lang="en-US" sz="2400" dirty="0" smtClean="0">
                <a:latin typeface="Times New Roman" pitchFamily="18" charset="0"/>
                <a:cs typeface="Times New Roman" pitchFamily="18" charset="0"/>
              </a:rPr>
              <a:t>As a result of this hyperkinetic state , </a:t>
            </a:r>
            <a:r>
              <a:rPr lang="en-US" sz="2400" dirty="0" err="1" smtClean="0">
                <a:latin typeface="Times New Roman" pitchFamily="18" charset="0"/>
                <a:cs typeface="Times New Roman" pitchFamily="18" charset="0"/>
              </a:rPr>
              <a:t>Korotkoff</a:t>
            </a:r>
            <a:r>
              <a:rPr lang="en-US" sz="2400" dirty="0" smtClean="0">
                <a:latin typeface="Times New Roman" pitchFamily="18" charset="0"/>
                <a:cs typeface="Times New Roman" pitchFamily="18" charset="0"/>
              </a:rPr>
              <a:t>-like sounds occasionally may be heard over the brachial artery without any pressure being applied to the cuff - most probably due to turbulent flow in the artery. </a:t>
            </a:r>
          </a:p>
        </p:txBody>
      </p:sp>
      <p:sp>
        <p:nvSpPr>
          <p:cNvPr id="3" name="Title 2"/>
          <p:cNvSpPr>
            <a:spLocks noGrp="1"/>
          </p:cNvSpPr>
          <p:nvPr>
            <p:ph type="title"/>
          </p:nvPr>
        </p:nvSpPr>
        <p:spPr/>
        <p:txBody>
          <a:bodyPr>
            <a:normAutofit fontScale="90000"/>
          </a:bodyPr>
          <a:lstStyle/>
          <a:p>
            <a:r>
              <a:rPr lang="en-US" dirty="0" smtClean="0"/>
              <a:t>Pregnant women</a:t>
            </a:r>
            <a:br>
              <a:rPr lang="en-US" dirty="0" smtClean="0"/>
            </a:b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Use of phase 4 has frequently been recommended for registering diastolic pressure in pregnant women, which may be 12 mm Hg higher than phase. </a:t>
            </a:r>
          </a:p>
          <a:p>
            <a:pPr>
              <a:lnSpc>
                <a:spcPct val="150000"/>
              </a:lnSpc>
            </a:pPr>
            <a:r>
              <a:rPr lang="en-US" sz="2400" dirty="0" smtClean="0">
                <a:latin typeface="Times New Roman" pitchFamily="18" charset="0"/>
                <a:cs typeface="Times New Roman" pitchFamily="18" charset="0"/>
              </a:rPr>
              <a:t>The NHBPEP Working Group report recommends recording both phases 4 and 5 throughout </a:t>
            </a:r>
            <a:r>
              <a:rPr lang="en-US" sz="2400" dirty="0" err="1" smtClean="0">
                <a:latin typeface="Times New Roman" pitchFamily="18" charset="0"/>
                <a:cs typeface="Times New Roman" pitchFamily="18" charset="0"/>
              </a:rPr>
              <a:t>pregnancy.In</a:t>
            </a:r>
            <a:r>
              <a:rPr lang="en-US" sz="2400" dirty="0" smtClean="0">
                <a:latin typeface="Times New Roman" pitchFamily="18" charset="0"/>
                <a:cs typeface="Times New Roman" pitchFamily="18" charset="0"/>
              </a:rPr>
              <a:t> one study of 85 pregnant women, however, phase 5 never approached zero, and phase 4 could be identified in only half, leading the authors to recommend phase</a:t>
            </a:r>
          </a:p>
          <a:p>
            <a:pPr>
              <a:lnSpc>
                <a:spcPct val="150000"/>
              </a:lnSpc>
            </a:pP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66928" indent="-457200">
              <a:lnSpc>
                <a:spcPct val="150000"/>
              </a:lnSpc>
              <a:buFont typeface="+mj-lt"/>
              <a:buAutoNum type="arabicPeriod"/>
            </a:pP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Isolated </a:t>
            </a:r>
            <a:r>
              <a:rPr lang="en-US" sz="2400" dirty="0" smtClean="0">
                <a:latin typeface="Times New Roman" pitchFamily="18" charset="0"/>
                <a:cs typeface="Times New Roman" pitchFamily="18" charset="0"/>
              </a:rPr>
              <a:t>systolic hypertension-attributed to a diminished </a:t>
            </a:r>
            <a:r>
              <a:rPr lang="en-US" sz="2400" dirty="0" err="1" smtClean="0">
                <a:latin typeface="Times New Roman" pitchFamily="18" charset="0"/>
                <a:cs typeface="Times New Roman" pitchFamily="18" charset="0"/>
              </a:rPr>
              <a:t>distensibility</a:t>
            </a:r>
            <a:r>
              <a:rPr lang="en-US" sz="2400" dirty="0" smtClean="0">
                <a:latin typeface="Times New Roman" pitchFamily="18" charset="0"/>
                <a:cs typeface="Times New Roman" pitchFamily="18" charset="0"/>
              </a:rPr>
              <a:t> of the arteries with increasing age. </a:t>
            </a:r>
          </a:p>
          <a:p>
            <a:pPr marL="566928" indent="-457200">
              <a:lnSpc>
                <a:spcPct val="150000"/>
              </a:lnSpc>
              <a:buFont typeface="+mj-lt"/>
              <a:buAutoNum type="arabicPeriod"/>
            </a:pPr>
            <a:r>
              <a:rPr lang="en-US" sz="2400" dirty="0" smtClean="0">
                <a:latin typeface="Times New Roman" pitchFamily="18" charset="0"/>
                <a:cs typeface="Times New Roman" pitchFamily="18" charset="0"/>
              </a:rPr>
              <a:t>Diminished compressibility of the artery by the sphygmomanometer cuff -falsely high readings - </a:t>
            </a:r>
            <a:r>
              <a:rPr lang="en-US" sz="2400" dirty="0" err="1" smtClean="0">
                <a:latin typeface="Times New Roman" pitchFamily="18" charset="0"/>
                <a:cs typeface="Times New Roman" pitchFamily="18" charset="0"/>
              </a:rPr>
              <a:t>pseudohypertension</a:t>
            </a:r>
            <a:endParaRPr lang="en-US" sz="2400" dirty="0" smtClean="0">
              <a:latin typeface="Times New Roman" pitchFamily="18" charset="0"/>
              <a:cs typeface="Times New Roman" pitchFamily="18" charset="0"/>
            </a:endParaRPr>
          </a:p>
          <a:p>
            <a:pPr marL="566928" indent="-457200">
              <a:lnSpc>
                <a:spcPct val="150000"/>
              </a:lnSpc>
              <a:buFont typeface="+mj-lt"/>
              <a:buAutoNum type="arabicPeriod"/>
            </a:pPr>
            <a:r>
              <a:rPr lang="en-US" sz="2400" dirty="0" smtClean="0">
                <a:latin typeface="Times New Roman" pitchFamily="18" charset="0"/>
                <a:cs typeface="Times New Roman" pitchFamily="18" charset="0"/>
              </a:rPr>
              <a:t>These patients represent the exception rather than the rule, however, because studies of healthy elderly subjects have not shown any greater discrepancy between direct and indirect measurements of pressure than in younger subjects.</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lstStyle/>
          <a:p>
            <a:r>
              <a:rPr lang="en-US" dirty="0" smtClean="0"/>
              <a:t>Elderly patients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buNone/>
            </a:pPr>
            <a:endParaRPr lang="en-US" b="1" dirty="0" smtClean="0"/>
          </a:p>
          <a:p>
            <a:pPr>
              <a:lnSpc>
                <a:spcPct val="150000"/>
              </a:lnSpc>
            </a:pPr>
            <a:r>
              <a:rPr lang="en-US" dirty="0" smtClean="0">
                <a:latin typeface="Times New Roman" pitchFamily="18" charset="0"/>
                <a:cs typeface="Times New Roman" pitchFamily="18" charset="0"/>
              </a:rPr>
              <a:t>It is well known that the accurate estimation of blood pressure using the </a:t>
            </a:r>
            <a:r>
              <a:rPr lang="en-US" dirty="0" err="1" smtClean="0">
                <a:latin typeface="Times New Roman" pitchFamily="18" charset="0"/>
                <a:cs typeface="Times New Roman" pitchFamily="18" charset="0"/>
              </a:rPr>
              <a:t>auscultatory</a:t>
            </a:r>
            <a:r>
              <a:rPr lang="en-US" dirty="0" smtClean="0">
                <a:latin typeface="Times New Roman" pitchFamily="18" charset="0"/>
                <a:cs typeface="Times New Roman" pitchFamily="18" charset="0"/>
              </a:rPr>
              <a:t> method requires an appropriate match between cuff size and arm diameter. </a:t>
            </a:r>
          </a:p>
          <a:p>
            <a:pPr>
              <a:lnSpc>
                <a:spcPct val="150000"/>
              </a:lnSpc>
            </a:pPr>
            <a:r>
              <a:rPr lang="en-US" dirty="0" smtClean="0">
                <a:latin typeface="Times New Roman" pitchFamily="18" charset="0"/>
                <a:cs typeface="Times New Roman" pitchFamily="18" charset="0"/>
              </a:rPr>
              <a:t>In obese subjects the regular adult cuff (12×23 cm) may seriously overestimate blood pressure.</a:t>
            </a:r>
          </a:p>
          <a:p>
            <a:pPr>
              <a:lnSpc>
                <a:spcPct val="150000"/>
              </a:lnSpc>
            </a:pPr>
            <a:r>
              <a:rPr lang="en-US" dirty="0" smtClean="0">
                <a:latin typeface="Times New Roman" pitchFamily="18" charset="0"/>
                <a:cs typeface="Times New Roman" pitchFamily="18" charset="0"/>
              </a:rPr>
              <a:t>The effect of arm circumference on the cuff method of measuring blood pressure was studied systematically by King.</a:t>
            </a:r>
            <a:endParaRPr lang="en-US"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smtClean="0"/>
              <a:t>Obese patients</a:t>
            </a:r>
            <a:br>
              <a:rPr lang="en-US" dirty="0" smtClean="0"/>
            </a:b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6537" y="1468266"/>
            <a:ext cx="10972800" cy="4525963"/>
          </a:xfrm>
        </p:spPr>
        <p:txBody>
          <a:bodyPr>
            <a:normAutofit/>
          </a:bodyPr>
          <a:lstStyle/>
          <a:p>
            <a:pPr>
              <a:buNone/>
            </a:pPr>
            <a:endParaRPr lang="en-US" b="1" dirty="0" smtClean="0"/>
          </a:p>
          <a:p>
            <a:pPr>
              <a:lnSpc>
                <a:spcPct val="150000"/>
              </a:lnSpc>
            </a:pPr>
            <a:r>
              <a:rPr lang="en-US" sz="2400" dirty="0" smtClean="0">
                <a:latin typeface="Times New Roman" pitchFamily="18" charset="0"/>
                <a:cs typeface="Times New Roman" pitchFamily="18" charset="0"/>
              </a:rPr>
              <a:t>During dynamic exercise the </a:t>
            </a:r>
            <a:r>
              <a:rPr lang="en-US" sz="2400" dirty="0" err="1" smtClean="0">
                <a:latin typeface="Times New Roman" pitchFamily="18" charset="0"/>
                <a:cs typeface="Times New Roman" pitchFamily="18" charset="0"/>
              </a:rPr>
              <a:t>auscultatory</a:t>
            </a:r>
            <a:r>
              <a:rPr lang="en-US" sz="2400" dirty="0" smtClean="0">
                <a:latin typeface="Times New Roman" pitchFamily="18" charset="0"/>
                <a:cs typeface="Times New Roman" pitchFamily="18" charset="0"/>
              </a:rPr>
              <a:t> method may underestimate systolic pressure by up to l5 mm Hg, whereas during recovery it may be overestimated by 30 mm Hg.</a:t>
            </a:r>
          </a:p>
          <a:p>
            <a:pPr>
              <a:lnSpc>
                <a:spcPct val="150000"/>
              </a:lnSpc>
            </a:pPr>
            <a:r>
              <a:rPr lang="en-US" sz="2400" dirty="0" smtClean="0">
                <a:latin typeface="Times New Roman" pitchFamily="18" charset="0"/>
                <a:cs typeface="Times New Roman" pitchFamily="18" charset="0"/>
              </a:rPr>
              <a:t>Errors in diastolic pressure are unlikely to be as large, except during the recovery period, when falsely low readings may be recorded.</a:t>
            </a:r>
          </a:p>
          <a:p>
            <a:pPr>
              <a:lnSpc>
                <a:spcPct val="150000"/>
              </a:lnSpc>
            </a:pPr>
            <a:r>
              <a:rPr lang="en-US" sz="2400" dirty="0" smtClean="0">
                <a:latin typeface="Times New Roman" pitchFamily="18" charset="0"/>
                <a:cs typeface="Times New Roman" pitchFamily="18" charset="0"/>
              </a:rPr>
              <a:t>This is the reason why the American Heart Association recommends taking the fourth phase of the </a:t>
            </a:r>
            <a:r>
              <a:rPr lang="en-US" sz="2400" dirty="0" err="1" smtClean="0">
                <a:latin typeface="Times New Roman" pitchFamily="18" charset="0"/>
                <a:cs typeface="Times New Roman" pitchFamily="18" charset="0"/>
              </a:rPr>
              <a:t>Korotkoff</a:t>
            </a:r>
            <a:r>
              <a:rPr lang="en-US" sz="2400" dirty="0" smtClean="0">
                <a:latin typeface="Times New Roman" pitchFamily="18" charset="0"/>
                <a:cs typeface="Times New Roman" pitchFamily="18" charset="0"/>
              </a:rPr>
              <a:t> sound after exercise</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smtClean="0"/>
              <a:t>Exercise</a:t>
            </a:r>
            <a:br>
              <a:rPr lang="en-US" dirty="0" smtClean="0"/>
            </a:b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1164215-320B-43F5-A09A-59FD953E69F0}"/>
              </a:ext>
            </a:extLst>
          </p:cNvPr>
          <p:cNvSpPr>
            <a:spLocks noGrp="1"/>
          </p:cNvSpPr>
          <p:nvPr>
            <p:ph idx="1"/>
          </p:nvPr>
        </p:nvSpPr>
        <p:spPr/>
        <p:txBody>
          <a:bodyPr>
            <a:normAutofit/>
          </a:bodyPr>
          <a:lstStyle/>
          <a:p>
            <a:r>
              <a:rPr lang="en-IN" sz="2400" dirty="0">
                <a:latin typeface="Times New Roman" panose="02020603050405020304" pitchFamily="18" charset="0"/>
                <a:cs typeface="Times New Roman" panose="02020603050405020304" pitchFamily="18" charset="0"/>
              </a:rPr>
              <a:t>Overall prevalence of hypertension in India is 29.8 % </a:t>
            </a:r>
          </a:p>
        </p:txBody>
      </p:sp>
      <p:sp>
        <p:nvSpPr>
          <p:cNvPr id="2" name="Title 1">
            <a:extLst>
              <a:ext uri="{FF2B5EF4-FFF2-40B4-BE49-F238E27FC236}">
                <a16:creationId xmlns="" xmlns:a16="http://schemas.microsoft.com/office/drawing/2014/main" id="{6CF8C29F-1C7C-4227-AEF8-F761D657E47C}"/>
              </a:ext>
            </a:extLst>
          </p:cNvPr>
          <p:cNvSpPr>
            <a:spLocks noGrp="1"/>
          </p:cNvSpPr>
          <p:nvPr>
            <p:ph type="title"/>
          </p:nvPr>
        </p:nvSpPr>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EPIDEMIOLOGY:INDIAN STATISTICS</a:t>
            </a:r>
          </a:p>
        </p:txBody>
      </p:sp>
      <p:graphicFrame>
        <p:nvGraphicFramePr>
          <p:cNvPr id="5" name="Table 4">
            <a:extLst>
              <a:ext uri="{FF2B5EF4-FFF2-40B4-BE49-F238E27FC236}">
                <a16:creationId xmlns="" xmlns:a16="http://schemas.microsoft.com/office/drawing/2014/main" id="{17E67183-A4C7-469D-87A2-FAEC33C3E0CE}"/>
              </a:ext>
            </a:extLst>
          </p:cNvPr>
          <p:cNvGraphicFramePr>
            <a:graphicFrameLocks noGrp="1"/>
          </p:cNvGraphicFramePr>
          <p:nvPr>
            <p:extLst>
              <p:ext uri="{D42A27DB-BD31-4B8C-83A1-F6EECF244321}">
                <p14:modId xmlns="" xmlns:p14="http://schemas.microsoft.com/office/powerpoint/2010/main" val="2269876365"/>
              </p:ext>
            </p:extLst>
          </p:nvPr>
        </p:nvGraphicFramePr>
        <p:xfrm>
          <a:off x="1122019" y="2407855"/>
          <a:ext cx="8127999" cy="2967092"/>
        </p:xfrm>
        <a:graphic>
          <a:graphicData uri="http://schemas.openxmlformats.org/drawingml/2006/table">
            <a:tbl>
              <a:tblPr firstRow="1" bandRow="1">
                <a:tableStyleId>{5C22544A-7EE6-4342-B048-85BDC9FD1C3A}</a:tableStyleId>
              </a:tblPr>
              <a:tblGrid>
                <a:gridCol w="2709333">
                  <a:extLst>
                    <a:ext uri="{9D8B030D-6E8A-4147-A177-3AD203B41FA5}">
                      <a16:colId xmlns="" xmlns:a16="http://schemas.microsoft.com/office/drawing/2014/main" val="2441817926"/>
                    </a:ext>
                  </a:extLst>
                </a:gridCol>
                <a:gridCol w="2709333">
                  <a:extLst>
                    <a:ext uri="{9D8B030D-6E8A-4147-A177-3AD203B41FA5}">
                      <a16:colId xmlns="" xmlns:a16="http://schemas.microsoft.com/office/drawing/2014/main" val="2816068708"/>
                    </a:ext>
                  </a:extLst>
                </a:gridCol>
                <a:gridCol w="2709333">
                  <a:extLst>
                    <a:ext uri="{9D8B030D-6E8A-4147-A177-3AD203B41FA5}">
                      <a16:colId xmlns="" xmlns:a16="http://schemas.microsoft.com/office/drawing/2014/main" val="3660698377"/>
                    </a:ext>
                  </a:extLst>
                </a:gridCol>
              </a:tblGrid>
              <a:tr h="573046">
                <a:tc>
                  <a:txBody>
                    <a:bodyPr/>
                    <a:lstStyle/>
                    <a:p>
                      <a:r>
                        <a:rPr lang="en-IN" dirty="0">
                          <a:latin typeface="Times New Roman" panose="02020603050405020304" pitchFamily="18" charset="0"/>
                          <a:cs typeface="Times New Roman" panose="02020603050405020304" pitchFamily="18" charset="0"/>
                        </a:rPr>
                        <a:t>142 articles (of 3047) </a:t>
                      </a:r>
                    </a:p>
                  </a:txBody>
                  <a:tcPr/>
                </a:tc>
                <a:tc>
                  <a:txBody>
                    <a:bodyPr/>
                    <a:lstStyle/>
                    <a:p>
                      <a:pPr algn="ctr"/>
                      <a:r>
                        <a:rPr lang="en-IN" dirty="0">
                          <a:latin typeface="Times New Roman" panose="02020603050405020304" pitchFamily="18" charset="0"/>
                          <a:cs typeface="Times New Roman" panose="02020603050405020304" pitchFamily="18" charset="0"/>
                        </a:rPr>
                        <a:t>RURAL</a:t>
                      </a:r>
                    </a:p>
                  </a:txBody>
                  <a:tcPr/>
                </a:tc>
                <a:tc>
                  <a:txBody>
                    <a:bodyPr/>
                    <a:lstStyle/>
                    <a:p>
                      <a:pPr algn="ctr"/>
                      <a:r>
                        <a:rPr lang="en-IN" dirty="0">
                          <a:latin typeface="Times New Roman" panose="02020603050405020304" pitchFamily="18" charset="0"/>
                          <a:cs typeface="Times New Roman" panose="02020603050405020304" pitchFamily="18" charset="0"/>
                        </a:rPr>
                        <a:t>URBAN</a:t>
                      </a:r>
                    </a:p>
                  </a:txBody>
                  <a:tcPr/>
                </a:tc>
                <a:extLst>
                  <a:ext uri="{0D108BD9-81ED-4DB2-BD59-A6C34878D82A}">
                    <a16:rowId xmlns="" xmlns:a16="http://schemas.microsoft.com/office/drawing/2014/main" val="12513987"/>
                  </a:ext>
                </a:extLst>
              </a:tr>
              <a:tr h="607874">
                <a:tc>
                  <a:txBody>
                    <a:bodyPr/>
                    <a:lstStyle/>
                    <a:p>
                      <a:r>
                        <a:rPr lang="en-IN" dirty="0">
                          <a:latin typeface="Times New Roman" panose="02020603050405020304" pitchFamily="18" charset="0"/>
                          <a:cs typeface="Times New Roman" panose="02020603050405020304" pitchFamily="18" charset="0"/>
                        </a:rPr>
                        <a:t>Prevalence of hypertension</a:t>
                      </a:r>
                    </a:p>
                  </a:txBody>
                  <a:tcPr/>
                </a:tc>
                <a:tc>
                  <a:txBody>
                    <a:bodyPr/>
                    <a:lstStyle/>
                    <a:p>
                      <a:pPr algn="ctr"/>
                      <a:r>
                        <a:rPr lang="en-IN" dirty="0">
                          <a:latin typeface="Times New Roman" panose="02020603050405020304" pitchFamily="18" charset="0"/>
                          <a:cs typeface="Times New Roman" panose="02020603050405020304" pitchFamily="18" charset="0"/>
                        </a:rPr>
                        <a:t>27.6%</a:t>
                      </a:r>
                    </a:p>
                  </a:txBody>
                  <a:tcPr/>
                </a:tc>
                <a:tc>
                  <a:txBody>
                    <a:bodyPr/>
                    <a:lstStyle/>
                    <a:p>
                      <a:pPr algn="ctr"/>
                      <a:r>
                        <a:rPr lang="en-IN" dirty="0">
                          <a:latin typeface="Times New Roman" panose="02020603050405020304" pitchFamily="18" charset="0"/>
                          <a:cs typeface="Times New Roman" panose="02020603050405020304" pitchFamily="18" charset="0"/>
                        </a:rPr>
                        <a:t>33.8%</a:t>
                      </a:r>
                    </a:p>
                  </a:txBody>
                  <a:tcPr/>
                </a:tc>
                <a:extLst>
                  <a:ext uri="{0D108BD9-81ED-4DB2-BD59-A6C34878D82A}">
                    <a16:rowId xmlns="" xmlns:a16="http://schemas.microsoft.com/office/drawing/2014/main" val="2777216148"/>
                  </a:ext>
                </a:extLst>
              </a:tr>
              <a:tr h="607874">
                <a:tc>
                  <a:txBody>
                    <a:bodyPr/>
                    <a:lstStyle/>
                    <a:p>
                      <a:r>
                        <a:rPr lang="en-IN" dirty="0">
                          <a:latin typeface="Times New Roman" panose="02020603050405020304" pitchFamily="18" charset="0"/>
                          <a:cs typeface="Times New Roman" panose="02020603050405020304" pitchFamily="18" charset="0"/>
                        </a:rPr>
                        <a:t>Of these,  aware of HTN status</a:t>
                      </a:r>
                    </a:p>
                  </a:txBody>
                  <a:tcPr/>
                </a:tc>
                <a:tc>
                  <a:txBody>
                    <a:bodyPr/>
                    <a:lstStyle/>
                    <a:p>
                      <a:pPr algn="ctr"/>
                      <a:r>
                        <a:rPr lang="en-IN" dirty="0">
                          <a:latin typeface="Times New Roman" panose="02020603050405020304" pitchFamily="18" charset="0"/>
                          <a:cs typeface="Times New Roman" panose="02020603050405020304" pitchFamily="18" charset="0"/>
                        </a:rPr>
                        <a:t>25%</a:t>
                      </a:r>
                    </a:p>
                  </a:txBody>
                  <a:tcPr/>
                </a:tc>
                <a:tc>
                  <a:txBody>
                    <a:bodyPr/>
                    <a:lstStyle/>
                    <a:p>
                      <a:pPr algn="ctr"/>
                      <a:r>
                        <a:rPr lang="en-IN" dirty="0">
                          <a:latin typeface="Times New Roman" panose="02020603050405020304" pitchFamily="18" charset="0"/>
                          <a:cs typeface="Times New Roman" panose="02020603050405020304" pitchFamily="18" charset="0"/>
                        </a:rPr>
                        <a:t>42%</a:t>
                      </a:r>
                    </a:p>
                  </a:txBody>
                  <a:tcPr/>
                </a:tc>
                <a:extLst>
                  <a:ext uri="{0D108BD9-81ED-4DB2-BD59-A6C34878D82A}">
                    <a16:rowId xmlns="" xmlns:a16="http://schemas.microsoft.com/office/drawing/2014/main" val="3488907850"/>
                  </a:ext>
                </a:extLst>
              </a:tr>
              <a:tr h="573046">
                <a:tc>
                  <a:txBody>
                    <a:bodyPr/>
                    <a:lstStyle/>
                    <a:p>
                      <a:r>
                        <a:rPr lang="en-IN" dirty="0">
                          <a:latin typeface="Times New Roman" panose="02020603050405020304" pitchFamily="18" charset="0"/>
                          <a:cs typeface="Times New Roman" panose="02020603050405020304" pitchFamily="18" charset="0"/>
                        </a:rPr>
                        <a:t>Being treated</a:t>
                      </a:r>
                    </a:p>
                  </a:txBody>
                  <a:tcPr/>
                </a:tc>
                <a:tc>
                  <a:txBody>
                    <a:bodyPr/>
                    <a:lstStyle/>
                    <a:p>
                      <a:pPr algn="ctr"/>
                      <a:r>
                        <a:rPr lang="en-IN" dirty="0">
                          <a:latin typeface="Times New Roman" panose="02020603050405020304" pitchFamily="18" charset="0"/>
                          <a:cs typeface="Times New Roman" panose="02020603050405020304" pitchFamily="18" charset="0"/>
                        </a:rPr>
                        <a:t>25%</a:t>
                      </a:r>
                    </a:p>
                  </a:txBody>
                  <a:tcPr/>
                </a:tc>
                <a:tc>
                  <a:txBody>
                    <a:bodyPr/>
                    <a:lstStyle/>
                    <a:p>
                      <a:pPr algn="ctr"/>
                      <a:r>
                        <a:rPr lang="en-IN" dirty="0">
                          <a:latin typeface="Times New Roman" panose="02020603050405020304" pitchFamily="18" charset="0"/>
                          <a:cs typeface="Times New Roman" panose="02020603050405020304" pitchFamily="18" charset="0"/>
                        </a:rPr>
                        <a:t>38%</a:t>
                      </a:r>
                    </a:p>
                  </a:txBody>
                  <a:tcPr/>
                </a:tc>
                <a:extLst>
                  <a:ext uri="{0D108BD9-81ED-4DB2-BD59-A6C34878D82A}">
                    <a16:rowId xmlns="" xmlns:a16="http://schemas.microsoft.com/office/drawing/2014/main" val="2913112355"/>
                  </a:ext>
                </a:extLst>
              </a:tr>
              <a:tr h="573046">
                <a:tc>
                  <a:txBody>
                    <a:bodyPr/>
                    <a:lstStyle/>
                    <a:p>
                      <a:r>
                        <a:rPr lang="en-IN" dirty="0">
                          <a:latin typeface="Times New Roman" panose="02020603050405020304" pitchFamily="18" charset="0"/>
                          <a:cs typeface="Times New Roman" panose="02020603050405020304" pitchFamily="18" charset="0"/>
                        </a:rPr>
                        <a:t>Control of BP</a:t>
                      </a:r>
                    </a:p>
                  </a:txBody>
                  <a:tcPr/>
                </a:tc>
                <a:tc>
                  <a:txBody>
                    <a:bodyPr/>
                    <a:lstStyle/>
                    <a:p>
                      <a:pPr algn="ctr"/>
                      <a:r>
                        <a:rPr lang="en-IN" dirty="0">
                          <a:latin typeface="Times New Roman" panose="02020603050405020304" pitchFamily="18" charset="0"/>
                          <a:cs typeface="Times New Roman" panose="02020603050405020304" pitchFamily="18" charset="0"/>
                        </a:rPr>
                        <a:t>10.7%(1/10)</a:t>
                      </a:r>
                    </a:p>
                  </a:txBody>
                  <a:tcPr/>
                </a:tc>
                <a:tc>
                  <a:txBody>
                    <a:bodyPr/>
                    <a:lstStyle/>
                    <a:p>
                      <a:pPr algn="ctr"/>
                      <a:r>
                        <a:rPr lang="en-IN" dirty="0">
                          <a:latin typeface="Times New Roman" panose="02020603050405020304" pitchFamily="18" charset="0"/>
                          <a:cs typeface="Times New Roman" panose="02020603050405020304" pitchFamily="18" charset="0"/>
                        </a:rPr>
                        <a:t>20.2%(1/5)</a:t>
                      </a:r>
                    </a:p>
                  </a:txBody>
                  <a:tcPr/>
                </a:tc>
                <a:extLst>
                  <a:ext uri="{0D108BD9-81ED-4DB2-BD59-A6C34878D82A}">
                    <a16:rowId xmlns="" xmlns:a16="http://schemas.microsoft.com/office/drawing/2014/main" val="4094770654"/>
                  </a:ext>
                </a:extLst>
              </a:tr>
            </a:tbl>
          </a:graphicData>
        </a:graphic>
      </p:graphicFrame>
      <p:sp>
        <p:nvSpPr>
          <p:cNvPr id="4" name="Rectangle 3">
            <a:extLst>
              <a:ext uri="{FF2B5EF4-FFF2-40B4-BE49-F238E27FC236}">
                <a16:creationId xmlns="" xmlns:a16="http://schemas.microsoft.com/office/drawing/2014/main" id="{BDC1781D-684D-4DD3-B25D-2073DFB2C496}"/>
              </a:ext>
            </a:extLst>
          </p:cNvPr>
          <p:cNvSpPr/>
          <p:nvPr/>
        </p:nvSpPr>
        <p:spPr>
          <a:xfrm>
            <a:off x="1356140" y="6311900"/>
            <a:ext cx="9479720" cy="461665"/>
          </a:xfrm>
          <a:prstGeom prst="rect">
            <a:avLst/>
          </a:prstGeom>
        </p:spPr>
        <p:txBody>
          <a:bodyPr wrap="square">
            <a:spAutoFit/>
          </a:bodyPr>
          <a:lstStyle/>
          <a:p>
            <a:pPr lvl="0" algn="ctr"/>
            <a:r>
              <a:rPr lang="en-US" sz="1200" dirty="0" err="1">
                <a:solidFill>
                  <a:prstClr val="black">
                    <a:tint val="75000"/>
                  </a:prstClr>
                </a:solidFill>
              </a:rPr>
              <a:t>Raghupathy</a:t>
            </a:r>
            <a:r>
              <a:rPr lang="en-US" sz="1200" dirty="0">
                <a:solidFill>
                  <a:prstClr val="black">
                    <a:tint val="75000"/>
                  </a:prstClr>
                </a:solidFill>
              </a:rPr>
              <a:t> </a:t>
            </a:r>
            <a:r>
              <a:rPr lang="en-US" sz="1200" dirty="0" err="1">
                <a:solidFill>
                  <a:prstClr val="black">
                    <a:tint val="75000"/>
                  </a:prstClr>
                </a:solidFill>
              </a:rPr>
              <a:t>Anchala</a:t>
            </a:r>
            <a:r>
              <a:rPr lang="en-US" sz="1200" dirty="0">
                <a:solidFill>
                  <a:prstClr val="black">
                    <a:tint val="75000"/>
                  </a:prstClr>
                </a:solidFill>
              </a:rPr>
              <a:t> et </a:t>
            </a:r>
            <a:r>
              <a:rPr lang="en-US" sz="1200" dirty="0" err="1">
                <a:solidFill>
                  <a:prstClr val="black">
                    <a:tint val="75000"/>
                  </a:prstClr>
                </a:solidFill>
              </a:rPr>
              <a:t>al,Hypertension</a:t>
            </a:r>
            <a:r>
              <a:rPr lang="en-US" sz="1200" dirty="0">
                <a:solidFill>
                  <a:prstClr val="black">
                    <a:tint val="75000"/>
                  </a:prstClr>
                </a:solidFill>
              </a:rPr>
              <a:t> in India; a systematic review and meta analysis of prevalence , awareness and control  of hypertension</a:t>
            </a:r>
          </a:p>
          <a:p>
            <a:pPr lvl="0" algn="ctr"/>
            <a:r>
              <a:rPr lang="en-US" sz="1200" dirty="0">
                <a:solidFill>
                  <a:prstClr val="black">
                    <a:tint val="75000"/>
                  </a:prstClr>
                </a:solidFill>
              </a:rPr>
              <a:t>www.jhypertension.com June 2014</a:t>
            </a:r>
          </a:p>
        </p:txBody>
      </p:sp>
    </p:spTree>
    <p:extLst>
      <p:ext uri="{BB962C8B-B14F-4D97-AF65-F5344CB8AC3E}">
        <p14:creationId xmlns="" xmlns:p14="http://schemas.microsoft.com/office/powerpoint/2010/main" val="29781409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97726"/>
            <a:ext cx="10972800" cy="5003074"/>
          </a:xfrm>
        </p:spPr>
        <p:txBody>
          <a:bodyPr>
            <a:noAutofit/>
          </a:bodyPr>
          <a:lstStyle/>
          <a:p>
            <a:pPr>
              <a:lnSpc>
                <a:spcPct val="150000"/>
              </a:lnSpc>
            </a:pPr>
            <a:r>
              <a:rPr lang="en-US" sz="2400" dirty="0" err="1" smtClean="0">
                <a:latin typeface="Times New Roman" pitchFamily="18" charset="0"/>
                <a:cs typeface="Times New Roman" pitchFamily="18" charset="0"/>
              </a:rPr>
              <a:t>Pseudohypertension</a:t>
            </a:r>
            <a:r>
              <a:rPr lang="en-US" sz="2400" dirty="0" smtClean="0">
                <a:latin typeface="Times New Roman" pitchFamily="18" charset="0"/>
                <a:cs typeface="Times New Roman" pitchFamily="18" charset="0"/>
              </a:rPr>
              <a:t> occurs when the arterial media becomes severely rigid from </a:t>
            </a:r>
            <a:r>
              <a:rPr lang="en-US" sz="2400" dirty="0" err="1" smtClean="0">
                <a:latin typeface="Times New Roman" pitchFamily="18" charset="0"/>
                <a:cs typeface="Times New Roman" pitchFamily="18" charset="0"/>
              </a:rPr>
              <a:t>calcific</a:t>
            </a:r>
            <a:r>
              <a:rPr lang="en-US" sz="2400" dirty="0" smtClean="0">
                <a:latin typeface="Times New Roman" pitchFamily="18" charset="0"/>
                <a:cs typeface="Times New Roman" pitchFamily="18" charset="0"/>
              </a:rPr>
              <a:t> arteriosclerosis and the BP cuff/ bladder has to be at a higher pressure to compress the vessel.</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It r</a:t>
            </a:r>
            <a:r>
              <a:rPr lang="en-US" sz="2400" dirty="0" smtClean="0">
                <a:latin typeface="Times New Roman" pitchFamily="18" charset="0"/>
                <a:cs typeface="Times New Roman" pitchFamily="18" charset="0"/>
              </a:rPr>
              <a:t>esults </a:t>
            </a:r>
            <a:r>
              <a:rPr lang="en-US" sz="2400" dirty="0" smtClean="0">
                <a:latin typeface="Times New Roman" pitchFamily="18" charset="0"/>
                <a:cs typeface="Times New Roman" pitchFamily="18" charset="0"/>
              </a:rPr>
              <a:t>in an elevated cuff pressure compared with intra-arterial measurements. The earliest </a:t>
            </a:r>
            <a:r>
              <a:rPr lang="en-US" sz="2400" dirty="0" smtClean="0">
                <a:latin typeface="Times New Roman" pitchFamily="18" charset="0"/>
                <a:cs typeface="Times New Roman" pitchFamily="18" charset="0"/>
              </a:rPr>
              <a:t>diagnosis of </a:t>
            </a:r>
            <a:r>
              <a:rPr lang="en-US" sz="2400" dirty="0" err="1" smtClean="0">
                <a:latin typeface="Times New Roman" pitchFamily="18" charset="0"/>
                <a:cs typeface="Times New Roman" pitchFamily="18" charset="0"/>
              </a:rPr>
              <a:t>pseudohypertension</a:t>
            </a:r>
            <a:r>
              <a:rPr lang="en-US" sz="2400" dirty="0" smtClean="0">
                <a:latin typeface="Times New Roman" pitchFamily="18" charset="0"/>
                <a:cs typeface="Times New Roman" pitchFamily="18" charset="0"/>
              </a:rPr>
              <a:t> was by the positive Osler sign: when the brachial or radial artery is still palpable distal to a fully inflated BP </a:t>
            </a:r>
            <a:r>
              <a:rPr lang="en-US" sz="2400" dirty="0" smtClean="0">
                <a:latin typeface="Times New Roman" pitchFamily="18" charset="0"/>
                <a:cs typeface="Times New Roman" pitchFamily="18" charset="0"/>
              </a:rPr>
              <a:t>cuff</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endParaRPr lang="en-US" sz="1800" dirty="0" smtClean="0"/>
          </a:p>
          <a:p>
            <a:r>
              <a:rPr lang="en-US" sz="1800" dirty="0" smtClean="0"/>
              <a:t> </a:t>
            </a:r>
            <a:endParaRPr lang="en-US" sz="1800" dirty="0"/>
          </a:p>
        </p:txBody>
      </p:sp>
      <p:sp>
        <p:nvSpPr>
          <p:cNvPr id="3" name="Title 2"/>
          <p:cNvSpPr>
            <a:spLocks noGrp="1"/>
          </p:cNvSpPr>
          <p:nvPr>
            <p:ph type="title"/>
          </p:nvPr>
        </p:nvSpPr>
        <p:spPr>
          <a:xfrm>
            <a:off x="609600" y="274638"/>
            <a:ext cx="10972800" cy="665888"/>
          </a:xfrm>
        </p:spPr>
        <p:txBody>
          <a:bodyPr>
            <a:normAutofit fontScale="90000"/>
          </a:bodyPr>
          <a:lstStyle/>
          <a:p>
            <a:r>
              <a:rPr lang="en-US" dirty="0" err="1" smtClean="0"/>
              <a:t>Pseudohypertension</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61257"/>
            <a:ext cx="10972800" cy="5746035"/>
          </a:xfrm>
        </p:spPr>
        <p:txBody>
          <a:bodyPr>
            <a:normAutofit fontScale="32500" lnSpcReduction="20000"/>
          </a:bodyPr>
          <a:lstStyle/>
          <a:p>
            <a:pPr>
              <a:lnSpc>
                <a:spcPct val="170000"/>
              </a:lnSpc>
            </a:pPr>
            <a:r>
              <a:rPr lang="en-US" sz="2800" dirty="0" smtClean="0"/>
              <a:t> </a:t>
            </a:r>
            <a:r>
              <a:rPr lang="en-US" sz="7400" dirty="0" smtClean="0">
                <a:latin typeface="Times New Roman" pitchFamily="18" charset="0"/>
                <a:cs typeface="Times New Roman" pitchFamily="18" charset="0"/>
              </a:rPr>
              <a:t>Patients with </a:t>
            </a:r>
            <a:r>
              <a:rPr lang="en-US" sz="7400" dirty="0" err="1" smtClean="0">
                <a:latin typeface="Times New Roman" pitchFamily="18" charset="0"/>
                <a:cs typeface="Times New Roman" pitchFamily="18" charset="0"/>
              </a:rPr>
              <a:t>pseudohypertension</a:t>
            </a:r>
            <a:r>
              <a:rPr lang="en-US" sz="7400" dirty="0" smtClean="0">
                <a:latin typeface="Times New Roman" pitchFamily="18" charset="0"/>
                <a:cs typeface="Times New Roman" pitchFamily="18" charset="0"/>
              </a:rPr>
              <a:t> are often </a:t>
            </a:r>
            <a:r>
              <a:rPr lang="en-US" sz="7400" dirty="0" err="1" smtClean="0">
                <a:latin typeface="Times New Roman" pitchFamily="18" charset="0"/>
                <a:cs typeface="Times New Roman" pitchFamily="18" charset="0"/>
              </a:rPr>
              <a:t>overtreated</a:t>
            </a:r>
            <a:r>
              <a:rPr lang="en-US" sz="7400" dirty="0" smtClean="0">
                <a:latin typeface="Times New Roman" pitchFamily="18" charset="0"/>
                <a:cs typeface="Times New Roman" pitchFamily="18" charset="0"/>
              </a:rPr>
              <a:t> with antihypertensive medication, resulting in postural hypotension and other side effects. Most patients  have a brachial artery bruit and </a:t>
            </a:r>
            <a:r>
              <a:rPr lang="en-US" sz="7400" dirty="0" err="1" smtClean="0">
                <a:latin typeface="Times New Roman" pitchFamily="18" charset="0"/>
                <a:cs typeface="Times New Roman" pitchFamily="18" charset="0"/>
              </a:rPr>
              <a:t>triphasic</a:t>
            </a:r>
            <a:r>
              <a:rPr lang="en-US" sz="7400" dirty="0" smtClean="0">
                <a:latin typeface="Times New Roman" pitchFamily="18" charset="0"/>
                <a:cs typeface="Times New Roman" pitchFamily="18" charset="0"/>
              </a:rPr>
              <a:t> BP readings by Doppler.</a:t>
            </a:r>
          </a:p>
          <a:p>
            <a:pPr>
              <a:lnSpc>
                <a:spcPct val="170000"/>
              </a:lnSpc>
            </a:pPr>
            <a:endParaRPr lang="en-US" sz="7400" dirty="0" smtClean="0">
              <a:latin typeface="Times New Roman" pitchFamily="18" charset="0"/>
              <a:cs typeface="Times New Roman" pitchFamily="18" charset="0"/>
            </a:endParaRPr>
          </a:p>
          <a:p>
            <a:pPr>
              <a:lnSpc>
                <a:spcPct val="170000"/>
              </a:lnSpc>
            </a:pPr>
            <a:r>
              <a:rPr lang="en-US" sz="7400" dirty="0" smtClean="0">
                <a:latin typeface="Times New Roman" pitchFamily="18" charset="0"/>
                <a:cs typeface="Times New Roman" pitchFamily="18" charset="0"/>
              </a:rPr>
              <a:t>Older patients with a concomitant history of atherosclerotic disease, chronic kidney disease, and diabetes mellitus have the highest risk of developing </a:t>
            </a:r>
            <a:r>
              <a:rPr lang="en-US" sz="7400" dirty="0" err="1" smtClean="0">
                <a:latin typeface="Times New Roman" pitchFamily="18" charset="0"/>
                <a:cs typeface="Times New Roman" pitchFamily="18" charset="0"/>
              </a:rPr>
              <a:t>pseudohypertension</a:t>
            </a:r>
            <a:r>
              <a:rPr lang="en-US" sz="7400" dirty="0" smtClean="0">
                <a:latin typeface="Times New Roman" pitchFamily="18" charset="0"/>
                <a:cs typeface="Times New Roman" pitchFamily="18" charset="0"/>
              </a:rPr>
              <a:t>. An </a:t>
            </a:r>
            <a:r>
              <a:rPr lang="en-US" sz="7400" dirty="0" err="1" smtClean="0">
                <a:latin typeface="Times New Roman" pitchFamily="18" charset="0"/>
                <a:cs typeface="Times New Roman" pitchFamily="18" charset="0"/>
              </a:rPr>
              <a:t>anklebrachial</a:t>
            </a:r>
            <a:r>
              <a:rPr lang="en-US" sz="7400" dirty="0" smtClean="0">
                <a:latin typeface="Times New Roman" pitchFamily="18" charset="0"/>
                <a:cs typeface="Times New Roman" pitchFamily="18" charset="0"/>
              </a:rPr>
              <a:t> index &gt;1.4 suggests the possible presence of </a:t>
            </a:r>
            <a:r>
              <a:rPr lang="en-US" sz="7400" dirty="0" err="1" smtClean="0">
                <a:latin typeface="Times New Roman" pitchFamily="18" charset="0"/>
                <a:cs typeface="Times New Roman" pitchFamily="18" charset="0"/>
              </a:rPr>
              <a:t>noncompressible</a:t>
            </a:r>
            <a:r>
              <a:rPr lang="en-US" sz="7400" dirty="0" smtClean="0">
                <a:latin typeface="Times New Roman" pitchFamily="18" charset="0"/>
                <a:cs typeface="Times New Roman" pitchFamily="18" charset="0"/>
              </a:rPr>
              <a:t> arteries. </a:t>
            </a:r>
          </a:p>
          <a:p>
            <a:pPr>
              <a:lnSpc>
                <a:spcPct val="170000"/>
              </a:lnSpc>
            </a:pPr>
            <a:endParaRPr lang="en-US" sz="7400" dirty="0" smtClean="0">
              <a:latin typeface="Times New Roman" pitchFamily="18" charset="0"/>
              <a:cs typeface="Times New Roman" pitchFamily="18" charset="0"/>
            </a:endParaRPr>
          </a:p>
        </p:txBody>
      </p:sp>
      <p:sp>
        <p:nvSpPr>
          <p:cNvPr id="3" name="Title 2"/>
          <p:cNvSpPr>
            <a:spLocks noGrp="1"/>
          </p:cNvSpPr>
          <p:nvPr>
            <p:ph type="title"/>
          </p:nvPr>
        </p:nvSpPr>
        <p:spPr>
          <a:xfrm>
            <a:off x="609600" y="274638"/>
            <a:ext cx="10972800" cy="45719"/>
          </a:xfrm>
        </p:spPr>
        <p:txBody>
          <a:bodyPr>
            <a:normAutofit fontScale="90000"/>
          </a:bodyPr>
          <a:lstStyle/>
          <a:p>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50000"/>
              </a:lnSpc>
            </a:pPr>
            <a:r>
              <a:rPr lang="en-US" sz="2400" dirty="0" smtClean="0">
                <a:latin typeface="Times New Roman" pitchFamily="18" charset="0"/>
                <a:cs typeface="Times New Roman" pitchFamily="18" charset="0"/>
              </a:rPr>
              <a:t>Patients with </a:t>
            </a:r>
            <a:r>
              <a:rPr lang="en-US" sz="2400" dirty="0" err="1" smtClean="0">
                <a:latin typeface="Times New Roman" pitchFamily="18" charset="0"/>
                <a:cs typeface="Times New Roman" pitchFamily="18" charset="0"/>
              </a:rPr>
              <a:t>Takayasu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arteritis</a:t>
            </a:r>
            <a:r>
              <a:rPr lang="en-US" sz="2400" dirty="0" smtClean="0">
                <a:latin typeface="Times New Roman" pitchFamily="18" charset="0"/>
                <a:cs typeface="Times New Roman" pitchFamily="18" charset="0"/>
              </a:rPr>
              <a:t>, giant cell </a:t>
            </a:r>
            <a:r>
              <a:rPr lang="en-US" sz="2400" dirty="0" err="1" smtClean="0">
                <a:latin typeface="Times New Roman" pitchFamily="18" charset="0"/>
                <a:cs typeface="Times New Roman" pitchFamily="18" charset="0"/>
              </a:rPr>
              <a:t>arteritis</a:t>
            </a:r>
            <a:r>
              <a:rPr lang="en-US" sz="2400" dirty="0" smtClean="0">
                <a:latin typeface="Times New Roman" pitchFamily="18" charset="0"/>
                <a:cs typeface="Times New Roman" pitchFamily="18" charset="0"/>
              </a:rPr>
              <a:t>, or severe atherosclerosis and those on long-term </a:t>
            </a:r>
            <a:r>
              <a:rPr lang="en-US" sz="2400" dirty="0" err="1" smtClean="0">
                <a:latin typeface="Times New Roman" pitchFamily="18" charset="0"/>
                <a:cs typeface="Times New Roman" pitchFamily="18" charset="0"/>
              </a:rPr>
              <a:t>hemodialysis</a:t>
            </a:r>
            <a:r>
              <a:rPr lang="en-US" sz="2400" dirty="0" smtClean="0">
                <a:latin typeface="Times New Roman" pitchFamily="18" charset="0"/>
                <a:cs typeface="Times New Roman" pitchFamily="18" charset="0"/>
              </a:rPr>
              <a:t> with multiple access procedures in the upper extremities may lack detectable brachial pulse</a:t>
            </a:r>
          </a:p>
          <a:p>
            <a:pPr>
              <a:lnSpc>
                <a:spcPct val="150000"/>
              </a:lnSpc>
            </a:pPr>
            <a:r>
              <a:rPr lang="en-US" sz="2400" dirty="0" smtClean="0">
                <a:latin typeface="Times New Roman" pitchFamily="18" charset="0"/>
                <a:cs typeface="Times New Roman" pitchFamily="18" charset="0"/>
              </a:rPr>
              <a:t>It may be possible to use an ankle-based BP in the supine position, recognizing that the ankle SBP is usually higher than a simultaneous measurement in the brachial artery as a result of SBP amplification, ≈20 mm Hg.</a:t>
            </a:r>
          </a:p>
          <a:p>
            <a:pPr>
              <a:lnSpc>
                <a:spcPct val="150000"/>
              </a:lnSpc>
            </a:pPr>
            <a:r>
              <a:rPr lang="en-US" sz="2400" dirty="0" smtClean="0">
                <a:latin typeface="Times New Roman" pitchFamily="18" charset="0"/>
                <a:cs typeface="Times New Roman" pitchFamily="18" charset="0"/>
              </a:rPr>
              <a:t>In special circumstances when the carotid artery pressure is known or thought to be normal, retinal arterial pressures can be measured in patients with </a:t>
            </a:r>
            <a:r>
              <a:rPr lang="en-US" sz="2400" dirty="0" err="1" smtClean="0">
                <a:latin typeface="Times New Roman" pitchFamily="18" charset="0"/>
                <a:cs typeface="Times New Roman" pitchFamily="18" charset="0"/>
              </a:rPr>
              <a:t>pulseless</a:t>
            </a:r>
            <a:r>
              <a:rPr lang="en-US" sz="2400" dirty="0" smtClean="0">
                <a:latin typeface="Times New Roman" pitchFamily="18" charset="0"/>
                <a:cs typeface="Times New Roman" pitchFamily="18" charset="0"/>
              </a:rPr>
              <a:t> syndromes.</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err="1" smtClean="0"/>
              <a:t>Pulseless</a:t>
            </a:r>
            <a:r>
              <a:rPr lang="en-US" dirty="0" smtClean="0"/>
              <a:t> Syndromes</a:t>
            </a:r>
            <a:br>
              <a:rPr lang="en-US" dirty="0" smtClean="0"/>
            </a:b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88720"/>
            <a:ext cx="10972800" cy="5329645"/>
          </a:xfrm>
        </p:spPr>
        <p:txBody>
          <a:bodyPr>
            <a:noAutofit/>
          </a:bodyPr>
          <a:lstStyle/>
          <a:p>
            <a:pPr lvl="1">
              <a:lnSpc>
                <a:spcPct val="150000"/>
              </a:lnSpc>
            </a:pPr>
            <a:r>
              <a:rPr lang="en-US" sz="2400" dirty="0" smtClean="0">
                <a:latin typeface="Times New Roman" pitchFamily="18" charset="0"/>
                <a:cs typeface="Times New Roman" pitchFamily="18" charset="0"/>
              </a:rPr>
              <a:t>Many patients with heart failure who are awaiting transplantation or are not candidates for transplantation are supported by </a:t>
            </a:r>
            <a:r>
              <a:rPr lang="en-US" sz="2400" b="1" dirty="0" smtClean="0">
                <a:latin typeface="Times New Roman" pitchFamily="18" charset="0"/>
                <a:cs typeface="Times New Roman" pitchFamily="18" charset="0"/>
              </a:rPr>
              <a:t>continuous-flow</a:t>
            </a:r>
            <a:r>
              <a:rPr lang="en-US" sz="2400" dirty="0" smtClean="0">
                <a:latin typeface="Times New Roman" pitchFamily="18" charset="0"/>
                <a:cs typeface="Times New Roman" pitchFamily="18" charset="0"/>
              </a:rPr>
              <a:t> left ventricular assist devices. </a:t>
            </a:r>
          </a:p>
          <a:p>
            <a:pPr lvl="1">
              <a:lnSpc>
                <a:spcPct val="150000"/>
              </a:lnSpc>
            </a:pPr>
            <a:r>
              <a:rPr lang="en-US" sz="2400" dirty="0" smtClean="0">
                <a:latin typeface="Times New Roman" pitchFamily="18" charset="0"/>
                <a:cs typeface="Times New Roman" pitchFamily="18" charset="0"/>
              </a:rPr>
              <a:t>They typically </a:t>
            </a:r>
            <a:r>
              <a:rPr lang="en-US" sz="2400" dirty="0" smtClean="0">
                <a:latin typeface="Times New Roman" pitchFamily="18" charset="0"/>
                <a:cs typeface="Times New Roman" pitchFamily="18" charset="0"/>
              </a:rPr>
              <a:t>do not produce an appreciable pulse because the arterial flow is continuous rather than </a:t>
            </a:r>
            <a:r>
              <a:rPr lang="en-US" sz="2400" dirty="0" err="1" smtClean="0">
                <a:latin typeface="Times New Roman" pitchFamily="18" charset="0"/>
                <a:cs typeface="Times New Roman" pitchFamily="18" charset="0"/>
              </a:rPr>
              <a:t>pulsatile</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So</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only 1 number is </a:t>
            </a:r>
            <a:r>
              <a:rPr lang="en-US" sz="2400" dirty="0" smtClean="0">
                <a:latin typeface="Times New Roman" pitchFamily="18" charset="0"/>
                <a:cs typeface="Times New Roman" pitchFamily="18" charset="0"/>
              </a:rPr>
              <a:t>recorded, which </a:t>
            </a:r>
            <a:r>
              <a:rPr lang="en-US" sz="2400" dirty="0" smtClean="0">
                <a:latin typeface="Times New Roman" pitchFamily="18" charset="0"/>
                <a:cs typeface="Times New Roman" pitchFamily="18" charset="0"/>
              </a:rPr>
              <a:t>is referred to as </a:t>
            </a:r>
            <a:r>
              <a:rPr lang="en-US" sz="2400" b="1" i="1" dirty="0" smtClean="0">
                <a:latin typeface="Times New Roman" pitchFamily="18" charset="0"/>
                <a:cs typeface="Times New Roman" pitchFamily="18" charset="0"/>
              </a:rPr>
              <a:t>mean BP. </a:t>
            </a:r>
          </a:p>
          <a:p>
            <a:pPr lvl="1">
              <a:lnSpc>
                <a:spcPct val="150000"/>
              </a:lnSpc>
            </a:pPr>
            <a:r>
              <a:rPr lang="en-US" sz="2400" dirty="0" smtClean="0">
                <a:latin typeface="Times New Roman" pitchFamily="18" charset="0"/>
                <a:cs typeface="Times New Roman" pitchFamily="18" charset="0"/>
              </a:rPr>
              <a:t>BP can be measured in these patients with a Doppler detector over the brachial artery recording the pressure at which the flow in the artery disappears and reappears</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smtClean="0"/>
              <a:t>Patients With Left Ventricular Assist Devices</a:t>
            </a:r>
            <a:br>
              <a:rPr lang="en-US" dirty="0" smtClean="0"/>
            </a:b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2BE974-BF38-444F-96FB-82D4C9C31499}"/>
              </a:ext>
            </a:extLst>
          </p:cNvPr>
          <p:cNvSpPr>
            <a:spLocks noGrp="1"/>
          </p:cNvSpPr>
          <p:nvPr>
            <p:ph type="title"/>
          </p:nvPr>
        </p:nvSpPr>
        <p:spPr/>
        <p:txBody>
          <a:bodyPr/>
          <a:lstStyle/>
          <a:p>
            <a:endParaRPr lang="en-IN" dirty="0"/>
          </a:p>
        </p:txBody>
      </p:sp>
      <p:sp>
        <p:nvSpPr>
          <p:cNvPr id="7" name="Rectangle 6">
            <a:extLst>
              <a:ext uri="{FF2B5EF4-FFF2-40B4-BE49-F238E27FC236}">
                <a16:creationId xmlns="" xmlns:a16="http://schemas.microsoft.com/office/drawing/2014/main" id="{F9EDF7F5-77EA-412A-8032-3E24C4B93BAF}"/>
              </a:ext>
            </a:extLst>
          </p:cNvPr>
          <p:cNvSpPr/>
          <p:nvPr/>
        </p:nvSpPr>
        <p:spPr>
          <a:xfrm>
            <a:off x="3604591" y="3039938"/>
            <a:ext cx="4559265" cy="923330"/>
          </a:xfrm>
          <a:prstGeom prst="rect">
            <a:avLst/>
          </a:prstGeom>
          <a:noFill/>
        </p:spPr>
        <p:txBody>
          <a:bodyPr wrap="square" lIns="91440" tIns="45720" rIns="91440" bIns="45720">
            <a:spAutoFit/>
          </a:bodyPr>
          <a:lstStyle/>
          <a:p>
            <a:pPr algn="ctr"/>
            <a:r>
              <a:rPr lang="en-US" sz="5400" dirty="0">
                <a:ln w="0"/>
                <a:solidFill>
                  <a:srgbClr val="FF0000"/>
                </a:solidFill>
                <a:effectLst>
                  <a:reflection blurRad="6350" stA="53000" endA="300" endPos="35500" dir="5400000" sy="-90000" algn="bl" rotWithShape="0"/>
                </a:effectLst>
              </a:rPr>
              <a:t>THANK YOU</a:t>
            </a:r>
            <a:endParaRPr lang="en-US"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 xmlns:p14="http://schemas.microsoft.com/office/powerpoint/2010/main" val="1457477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sp>
        <p:nvSpPr>
          <p:cNvPr id="4" name="Rectangle 3"/>
          <p:cNvSpPr/>
          <p:nvPr/>
        </p:nvSpPr>
        <p:spPr>
          <a:xfrm>
            <a:off x="2037806" y="2978331"/>
            <a:ext cx="8452379"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BP</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MEASUREMENT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wheel spokes="3"/>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Grp="1" noChangeAspect="1" noChangeArrowheads="1"/>
          </p:cNvPicPr>
          <p:nvPr>
            <p:ph idx="1"/>
          </p:nvPr>
        </p:nvPicPr>
        <p:blipFill>
          <a:blip r:embed="rId2"/>
          <a:srcRect/>
          <a:stretch>
            <a:fillRect/>
          </a:stretch>
        </p:blipFill>
        <p:spPr bwMode="auto">
          <a:xfrm>
            <a:off x="2246811" y="1371600"/>
            <a:ext cx="7916092" cy="4663281"/>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HISTORY - THE PATH BARKING CONCEPT</a:t>
            </a:r>
            <a:br>
              <a:rPr lang="en-US" dirty="0" smtClean="0"/>
            </a:b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Grp="1" noChangeAspect="1" noChangeArrowheads="1"/>
          </p:cNvPicPr>
          <p:nvPr>
            <p:ph idx="1"/>
          </p:nvPr>
        </p:nvPicPr>
        <p:blipFill>
          <a:blip r:embed="rId2"/>
          <a:srcRect/>
          <a:stretch>
            <a:fillRect/>
          </a:stretch>
        </p:blipFill>
        <p:spPr bwMode="auto">
          <a:xfrm>
            <a:off x="600891" y="1528354"/>
            <a:ext cx="10789920" cy="48332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NON INVASIVE METHODS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1319348" y="600892"/>
            <a:ext cx="9535886" cy="5798139"/>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ormAutofit/>
          </a:bodyPr>
          <a:lstStyle/>
          <a:p>
            <a:pPr>
              <a:buFont typeface="Wingdings" pitchFamily="2" charset="2"/>
              <a:buChar char="Ø"/>
            </a:pPr>
            <a:endParaRPr lang="en-US" dirty="0" smtClean="0"/>
          </a:p>
          <a:p>
            <a:pPr>
              <a:buFont typeface="Wingdings" pitchFamily="2" charset="2"/>
              <a:buChar char="Ø"/>
            </a:pPr>
            <a:r>
              <a:rPr lang="en-US" dirty="0" smtClean="0"/>
              <a:t>MERCURY SPHYGMOMANOMETERS</a:t>
            </a:r>
          </a:p>
          <a:p>
            <a:pPr>
              <a:buFont typeface="Wingdings" pitchFamily="2" charset="2"/>
              <a:buChar char="Ø"/>
            </a:pPr>
            <a:endParaRPr lang="en-US" dirty="0" smtClean="0"/>
          </a:p>
          <a:p>
            <a:pPr>
              <a:buFont typeface="Wingdings" pitchFamily="2" charset="2"/>
              <a:buChar char="Ø"/>
            </a:pPr>
            <a:r>
              <a:rPr lang="en-US" dirty="0" smtClean="0"/>
              <a:t>ANEROID SPHYGMOMANOMETERS</a:t>
            </a:r>
          </a:p>
          <a:p>
            <a:pPr>
              <a:buFont typeface="Wingdings" pitchFamily="2" charset="2"/>
              <a:buChar char="Ø"/>
            </a:pPr>
            <a:endParaRPr lang="en-US" dirty="0" smtClean="0"/>
          </a:p>
          <a:p>
            <a:pPr>
              <a:buFont typeface="Wingdings" pitchFamily="2" charset="2"/>
              <a:buChar char="Ø"/>
            </a:pPr>
            <a:r>
              <a:rPr lang="en-US" dirty="0" smtClean="0"/>
              <a:t>HYBRID SPHYGMOMANOMETERS</a:t>
            </a:r>
          </a:p>
          <a:p>
            <a:pPr>
              <a:buFont typeface="Wingdings" pitchFamily="2" charset="2"/>
              <a:buChar char="Ø"/>
            </a:pPr>
            <a:endParaRPr lang="en-US" dirty="0" smtClean="0"/>
          </a:p>
          <a:p>
            <a:pPr>
              <a:buFont typeface="Wingdings" pitchFamily="2" charset="2"/>
              <a:buChar char="Ø"/>
            </a:pPr>
            <a:r>
              <a:rPr lang="en-US" dirty="0" smtClean="0"/>
              <a:t>OSCILLOMETRIC SPHYGMOMANOMETERS</a:t>
            </a:r>
            <a:endParaRPr lang="en-US" dirty="0"/>
          </a:p>
        </p:txBody>
      </p:sp>
      <p:sp>
        <p:nvSpPr>
          <p:cNvPr id="2" name="Title 1"/>
          <p:cNvSpPr>
            <a:spLocks noGrp="1"/>
          </p:cNvSpPr>
          <p:nvPr>
            <p:ph type="title"/>
          </p:nvPr>
        </p:nvSpPr>
        <p:spPr/>
        <p:txBody>
          <a:bodyPr/>
          <a:lstStyle/>
          <a:p>
            <a:r>
              <a:rPr lang="en-US" b="1" dirty="0" smtClean="0"/>
              <a:t>Types of Sphygmomanometers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ystem1\Desktop\New folder\spygmomanometer.jpg"/>
          <p:cNvPicPr>
            <a:picLocks noGrp="1" noChangeAspect="1" noChangeArrowheads="1"/>
          </p:cNvPicPr>
          <p:nvPr>
            <p:ph idx="1"/>
          </p:nvPr>
        </p:nvPicPr>
        <p:blipFill>
          <a:blip r:embed="rId2"/>
          <a:stretch>
            <a:fillRect/>
          </a:stretch>
        </p:blipFill>
        <p:spPr bwMode="auto">
          <a:xfrm>
            <a:off x="7666038" y="2016716"/>
            <a:ext cx="4525962" cy="4525962"/>
          </a:xfrm>
          <a:prstGeom prst="rect">
            <a:avLst/>
          </a:prstGeom>
          <a:noFill/>
        </p:spPr>
      </p:pic>
      <p:sp>
        <p:nvSpPr>
          <p:cNvPr id="2" name="Title 1"/>
          <p:cNvSpPr>
            <a:spLocks noGrp="1"/>
          </p:cNvSpPr>
          <p:nvPr>
            <p:ph type="title"/>
          </p:nvPr>
        </p:nvSpPr>
        <p:spPr/>
        <p:txBody>
          <a:bodyPr/>
          <a:lstStyle/>
          <a:p>
            <a:endParaRPr lang="en-US" dirty="0"/>
          </a:p>
        </p:txBody>
      </p:sp>
      <p:pic>
        <p:nvPicPr>
          <p:cNvPr id="1027" name="Picture 3" descr="C:\Users\system1\Desktop\New folder\Diamond_Deluxe_BP-MR-120_Blood_Pressure_Monitor-1_1024x1024.jpg"/>
          <p:cNvPicPr>
            <a:picLocks noChangeAspect="1" noChangeArrowheads="1"/>
          </p:cNvPicPr>
          <p:nvPr/>
        </p:nvPicPr>
        <p:blipFill>
          <a:blip r:embed="rId3"/>
          <a:srcRect/>
          <a:stretch>
            <a:fillRect/>
          </a:stretch>
        </p:blipFill>
        <p:spPr bwMode="auto">
          <a:xfrm>
            <a:off x="0" y="2135051"/>
            <a:ext cx="3997234" cy="4722949"/>
          </a:xfrm>
          <a:prstGeom prst="rect">
            <a:avLst/>
          </a:prstGeom>
          <a:noFill/>
        </p:spPr>
      </p:pic>
      <p:pic>
        <p:nvPicPr>
          <p:cNvPr id="5" name="Picture 2" descr="C:\Users\system1\Desktop\New folder\new.jpg"/>
          <p:cNvPicPr>
            <a:picLocks noChangeAspect="1" noChangeArrowheads="1"/>
          </p:cNvPicPr>
          <p:nvPr/>
        </p:nvPicPr>
        <p:blipFill>
          <a:blip r:embed="rId4"/>
          <a:srcRect/>
          <a:stretch>
            <a:fillRect/>
          </a:stretch>
        </p:blipFill>
        <p:spPr bwMode="auto">
          <a:xfrm>
            <a:off x="3763577" y="2230573"/>
            <a:ext cx="4351338" cy="4351338"/>
          </a:xfrm>
          <a:prstGeom prst="rect">
            <a:avLst/>
          </a:prstGeom>
          <a:noFill/>
        </p:spPr>
      </p:pic>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ystem1\Desktop\New folder\ambp jip.jpg"/>
          <p:cNvPicPr>
            <a:picLocks noGrp="1" noChangeAspect="1" noChangeArrowheads="1"/>
          </p:cNvPicPr>
          <p:nvPr>
            <p:ph idx="1"/>
          </p:nvPr>
        </p:nvPicPr>
        <p:blipFill>
          <a:blip r:embed="rId2"/>
          <a:srcRect/>
          <a:stretch>
            <a:fillRect/>
          </a:stretch>
        </p:blipFill>
        <p:spPr bwMode="auto">
          <a:xfrm>
            <a:off x="0" y="1607798"/>
            <a:ext cx="4206239" cy="4133850"/>
          </a:xfrm>
          <a:prstGeom prst="rect">
            <a:avLst/>
          </a:prstGeom>
          <a:noFill/>
        </p:spPr>
      </p:pic>
      <p:pic>
        <p:nvPicPr>
          <p:cNvPr id="6" name="Picture 2" descr="C:\Users\system1\Desktop\New folder\2017_Sfigmomanometr_elektroniczny.jpg"/>
          <p:cNvPicPr>
            <a:picLocks noChangeAspect="1" noChangeArrowheads="1"/>
          </p:cNvPicPr>
          <p:nvPr/>
        </p:nvPicPr>
        <p:blipFill>
          <a:blip r:embed="rId3"/>
          <a:srcRect/>
          <a:stretch>
            <a:fillRect/>
          </a:stretch>
        </p:blipFill>
        <p:spPr bwMode="auto">
          <a:xfrm>
            <a:off x="4232367" y="1603557"/>
            <a:ext cx="3513139" cy="3713026"/>
          </a:xfrm>
          <a:prstGeom prst="rect">
            <a:avLst/>
          </a:prstGeom>
          <a:noFill/>
        </p:spPr>
      </p:pic>
      <p:pic>
        <p:nvPicPr>
          <p:cNvPr id="1026" name="Picture 2" descr="C:\Users\system1\Desktop\New folder\bpp.jpg"/>
          <p:cNvPicPr>
            <a:picLocks noChangeAspect="1" noChangeArrowheads="1"/>
          </p:cNvPicPr>
          <p:nvPr/>
        </p:nvPicPr>
        <p:blipFill>
          <a:blip r:embed="rId4"/>
          <a:srcRect/>
          <a:stretch>
            <a:fillRect/>
          </a:stretch>
        </p:blipFill>
        <p:spPr bwMode="auto">
          <a:xfrm>
            <a:off x="7785847" y="1586752"/>
            <a:ext cx="4406153" cy="3697941"/>
          </a:xfrm>
          <a:prstGeom prst="rect">
            <a:avLst/>
          </a:prstGeom>
          <a:noFill/>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81329"/>
            <a:ext cx="5399314" cy="4525963"/>
          </a:xfrm>
        </p:spPr>
        <p:txBody>
          <a:bodyPr>
            <a:normAutofit fontScale="92500"/>
          </a:bodyPr>
          <a:lstStyle/>
          <a:p>
            <a:r>
              <a:rPr lang="en-US" dirty="0" smtClean="0">
                <a:latin typeface="Times New Roman" pitchFamily="18" charset="0"/>
                <a:cs typeface="Times New Roman" pitchFamily="18" charset="0"/>
              </a:rPr>
              <a:t>Based on the amplitude of the oscillations recorded in the lateral walls of the upper arm. </a:t>
            </a:r>
          </a:p>
          <a:p>
            <a:r>
              <a:rPr lang="en-US" dirty="0" smtClean="0">
                <a:latin typeface="Times New Roman" pitchFamily="18" charset="0"/>
                <a:cs typeface="Times New Roman" pitchFamily="18" charset="0"/>
              </a:rPr>
              <a:t>Most </a:t>
            </a:r>
            <a:r>
              <a:rPr lang="en-US" dirty="0" err="1" smtClean="0">
                <a:latin typeface="Times New Roman" pitchFamily="18" charset="0"/>
                <a:cs typeface="Times New Roman" pitchFamily="18" charset="0"/>
              </a:rPr>
              <a:t>oscillometric</a:t>
            </a:r>
            <a:r>
              <a:rPr lang="en-US" dirty="0" smtClean="0">
                <a:latin typeface="Times New Roman" pitchFamily="18" charset="0"/>
                <a:cs typeface="Times New Roman" pitchFamily="18" charset="0"/>
              </a:rPr>
              <a:t> devices estimate BP when the cuff is being deflated, but some devices obtain estimates on inflation. </a:t>
            </a:r>
          </a:p>
          <a:p>
            <a:r>
              <a:rPr lang="en-US" dirty="0" smtClean="0">
                <a:latin typeface="Times New Roman" pitchFamily="18" charset="0"/>
                <a:cs typeface="Times New Roman" pitchFamily="18" charset="0"/>
              </a:rPr>
              <a:t>Mean arterial BP is estimated to be the cuff pressure when the oscillation amplitude is maximal, and then the SBP and DBP are computed.</a:t>
            </a:r>
            <a:endParaRPr lang="en-US"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b="1" dirty="0" smtClean="0"/>
              <a:t>The </a:t>
            </a:r>
            <a:r>
              <a:rPr lang="en-US" b="1" dirty="0" err="1" smtClean="0"/>
              <a:t>Oscillometric</a:t>
            </a:r>
            <a:r>
              <a:rPr lang="en-US" b="1" dirty="0" smtClean="0"/>
              <a:t> Technique</a:t>
            </a:r>
            <a:endParaRPr lang="en-US" dirty="0"/>
          </a:p>
        </p:txBody>
      </p:sp>
      <p:pic>
        <p:nvPicPr>
          <p:cNvPr id="1026" name="Picture 2"/>
          <p:cNvPicPr>
            <a:picLocks noChangeAspect="1" noChangeArrowheads="1"/>
          </p:cNvPicPr>
          <p:nvPr/>
        </p:nvPicPr>
        <p:blipFill>
          <a:blip r:embed="rId2"/>
          <a:srcRect/>
          <a:stretch>
            <a:fillRect/>
          </a:stretch>
        </p:blipFill>
        <p:spPr bwMode="auto">
          <a:xfrm>
            <a:off x="6783569" y="1449977"/>
            <a:ext cx="4581525" cy="43107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0CDFA29-2711-49BD-832E-CC53F62F2081}"/>
              </a:ext>
            </a:extLst>
          </p:cNvPr>
          <p:cNvSpPr>
            <a:spLocks noGrp="1"/>
          </p:cNvSpPr>
          <p:nvPr>
            <p:ph idx="1"/>
          </p:nvPr>
        </p:nvSpPr>
        <p:spPr>
          <a:xfrm>
            <a:off x="838200" y="1620839"/>
            <a:ext cx="10515600" cy="4351338"/>
          </a:xfrm>
        </p:spPr>
        <p:txBody>
          <a:bodyPr>
            <a:normAutofit/>
          </a:bodyPr>
          <a:lstStyle/>
          <a:p>
            <a:pPr marL="0" indent="0">
              <a:lnSpc>
                <a:spcPct val="150000"/>
              </a:lnSpc>
              <a:buNone/>
            </a:pPr>
            <a:r>
              <a:rPr lang="en-IN" sz="2400" dirty="0">
                <a:latin typeface="Times New Roman" panose="02020603050405020304" pitchFamily="18" charset="0"/>
                <a:cs typeface="Times New Roman" panose="02020603050405020304" pitchFamily="18" charset="0"/>
              </a:rPr>
              <a:t>Hypertension is defined as office systolic blood pressure (SBP) of </a:t>
            </a:r>
            <a:r>
              <a:rPr lang="en-IN" sz="2400" dirty="0">
                <a:solidFill>
                  <a:srgbClr val="FF0000"/>
                </a:solidFill>
                <a:latin typeface="Times New Roman" panose="02020603050405020304" pitchFamily="18" charset="0"/>
                <a:cs typeface="Times New Roman" panose="02020603050405020304" pitchFamily="18" charset="0"/>
              </a:rPr>
              <a:t>140mmHg </a:t>
            </a:r>
            <a:r>
              <a:rPr lang="en-IN" sz="2400" dirty="0">
                <a:latin typeface="Times New Roman" panose="02020603050405020304" pitchFamily="18" charset="0"/>
                <a:cs typeface="Times New Roman" panose="02020603050405020304" pitchFamily="18" charset="0"/>
              </a:rPr>
              <a:t> or greater, diastolic blood pressure(DBP) of </a:t>
            </a:r>
            <a:r>
              <a:rPr lang="en-IN" sz="2400" dirty="0">
                <a:solidFill>
                  <a:srgbClr val="FF0000"/>
                </a:solidFill>
                <a:latin typeface="Times New Roman" panose="02020603050405020304" pitchFamily="18" charset="0"/>
                <a:cs typeface="Times New Roman" panose="02020603050405020304" pitchFamily="18" charset="0"/>
              </a:rPr>
              <a:t>90 mmHg </a:t>
            </a:r>
            <a:r>
              <a:rPr lang="en-IN" sz="2400" dirty="0">
                <a:latin typeface="Times New Roman" panose="02020603050405020304" pitchFamily="18" charset="0"/>
                <a:cs typeface="Times New Roman" panose="02020603050405020304" pitchFamily="18" charset="0"/>
              </a:rPr>
              <a:t>or greater </a:t>
            </a:r>
          </a:p>
          <a:p>
            <a:endParaRPr lang="en-IN" dirty="0">
              <a:latin typeface="Times New Roman" panose="02020603050405020304" pitchFamily="18" charset="0"/>
              <a:cs typeface="Times New Roman" panose="02020603050405020304" pitchFamily="18" charset="0"/>
            </a:endParaRPr>
          </a:p>
          <a:p>
            <a:endParaRPr lang="en-IN" dirty="0"/>
          </a:p>
        </p:txBody>
      </p:sp>
      <p:sp>
        <p:nvSpPr>
          <p:cNvPr id="4" name="Footer Placeholder 3">
            <a:extLst>
              <a:ext uri="{FF2B5EF4-FFF2-40B4-BE49-F238E27FC236}">
                <a16:creationId xmlns="" xmlns:a16="http://schemas.microsoft.com/office/drawing/2014/main" id="{254C0FBC-429D-4C2F-8539-7106FD4D2FC8}"/>
              </a:ext>
            </a:extLst>
          </p:cNvPr>
          <p:cNvSpPr>
            <a:spLocks noGrp="1"/>
          </p:cNvSpPr>
          <p:nvPr>
            <p:ph type="ftr" sz="quarter" idx="11"/>
          </p:nvPr>
        </p:nvSpPr>
        <p:spPr>
          <a:xfrm>
            <a:off x="2938669" y="6158741"/>
            <a:ext cx="5264427" cy="365125"/>
          </a:xfrm>
        </p:spPr>
        <p:txBody>
          <a:bodyPr/>
          <a:lstStyle/>
          <a:p>
            <a:r>
              <a:rPr lang="en-US" dirty="0"/>
              <a:t>JNC 7 /ESC 2018</a:t>
            </a:r>
          </a:p>
        </p:txBody>
      </p:sp>
      <p:sp>
        <p:nvSpPr>
          <p:cNvPr id="2" name="Title 1">
            <a:extLst>
              <a:ext uri="{FF2B5EF4-FFF2-40B4-BE49-F238E27FC236}">
                <a16:creationId xmlns="" xmlns:a16="http://schemas.microsoft.com/office/drawing/2014/main" id="{3204D56E-1BCA-46DA-9A7C-A81DB3A99BA6}"/>
              </a:ext>
            </a:extLst>
          </p:cNvPr>
          <p:cNvSpPr>
            <a:spLocks noGrp="1"/>
          </p:cNvSpPr>
          <p:nvPr>
            <p:ph type="title"/>
          </p:nvPr>
        </p:nvSpPr>
        <p:spPr/>
        <p:txBody>
          <a:bodyPr>
            <a:normAutofit/>
          </a:bodyPr>
          <a:lstStyle/>
          <a:p>
            <a:pPr lvl="0" algn="ctr">
              <a:spcBef>
                <a:spcPts val="1000"/>
              </a:spcBef>
            </a:pPr>
            <a:r>
              <a:rPr lang="en-IN" sz="3200" dirty="0">
                <a:solidFill>
                  <a:srgbClr val="C00000"/>
                </a:solidFill>
                <a:latin typeface="Times New Roman" panose="02020603050405020304" pitchFamily="18" charset="0"/>
                <a:ea typeface="+mn-ea"/>
                <a:cs typeface="Times New Roman" panose="02020603050405020304" pitchFamily="18" charset="0"/>
              </a:rPr>
              <a:t>DEFINITION</a:t>
            </a:r>
            <a:r>
              <a:rPr lang="en-IN" sz="2800" dirty="0">
                <a:solidFill>
                  <a:srgbClr val="4472C4"/>
                </a:solidFill>
                <a:latin typeface="Times New Roman" panose="02020603050405020304" pitchFamily="18" charset="0"/>
                <a:ea typeface="+mn-ea"/>
                <a:cs typeface="Times New Roman" panose="02020603050405020304" pitchFamily="18" charset="0"/>
              </a:rPr>
              <a:t/>
            </a:r>
            <a:br>
              <a:rPr lang="en-IN" sz="2800" dirty="0">
                <a:solidFill>
                  <a:srgbClr val="4472C4"/>
                </a:solidFill>
                <a:latin typeface="Times New Roman" panose="02020603050405020304" pitchFamily="18" charset="0"/>
                <a:ea typeface="+mn-ea"/>
                <a:cs typeface="Times New Roman" panose="02020603050405020304" pitchFamily="18" charset="0"/>
              </a:rPr>
            </a:br>
            <a:endParaRPr lang="en-IN"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9FE4E83F-0A1B-4874-AE10-E940ED84D869}"/>
              </a:ext>
            </a:extLst>
          </p:cNvPr>
          <p:cNvPicPr>
            <a:picLocks noChangeAspect="1"/>
          </p:cNvPicPr>
          <p:nvPr/>
        </p:nvPicPr>
        <p:blipFill>
          <a:blip r:embed="rId2"/>
          <a:stretch>
            <a:fillRect/>
          </a:stretch>
        </p:blipFill>
        <p:spPr>
          <a:xfrm>
            <a:off x="2082914" y="3010223"/>
            <a:ext cx="7395702" cy="3048264"/>
          </a:xfrm>
          <a:prstGeom prst="rect">
            <a:avLst/>
          </a:prstGeom>
        </p:spPr>
      </p:pic>
      <p:sp>
        <p:nvSpPr>
          <p:cNvPr id="7" name="Rectangle 6">
            <a:extLst>
              <a:ext uri="{FF2B5EF4-FFF2-40B4-BE49-F238E27FC236}">
                <a16:creationId xmlns="" xmlns:a16="http://schemas.microsoft.com/office/drawing/2014/main" id="{349978D7-CC98-4B8F-96A8-ACEE13ED1065}"/>
              </a:ext>
            </a:extLst>
          </p:cNvPr>
          <p:cNvSpPr/>
          <p:nvPr/>
        </p:nvSpPr>
        <p:spPr>
          <a:xfrm>
            <a:off x="515178" y="6377471"/>
            <a:ext cx="10111408" cy="461665"/>
          </a:xfrm>
          <a:prstGeom prst="rect">
            <a:avLst/>
          </a:prstGeom>
        </p:spPr>
        <p:txBody>
          <a:bodyPr wrap="square">
            <a:spAutoFit/>
          </a:bodyPr>
          <a:lstStyle/>
          <a:p>
            <a:pPr lvl="0" algn="ctr"/>
            <a:r>
              <a:rPr lang="en-US" sz="1200" dirty="0">
                <a:solidFill>
                  <a:prstClr val="black">
                    <a:tint val="75000"/>
                  </a:prstClr>
                </a:solidFill>
                <a:latin typeface="Times New Roman" panose="02020603050405020304" pitchFamily="18" charset="0"/>
                <a:cs typeface="Times New Roman" panose="02020603050405020304" pitchFamily="18" charset="0"/>
              </a:rPr>
              <a:t>Lewington s et al ,Age specific relevance of BP  to vascular mortality; a meta analysis of individual data for on million adults in 61 prospective studies, lancet 2002;360:1903)</a:t>
            </a:r>
          </a:p>
        </p:txBody>
      </p:sp>
    </p:spTree>
    <p:extLst>
      <p:ext uri="{BB962C8B-B14F-4D97-AF65-F5344CB8AC3E}">
        <p14:creationId xmlns="" xmlns:p14="http://schemas.microsoft.com/office/powerpoint/2010/main" val="409526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No transducer need to be placed over the brachial artery.</a:t>
            </a:r>
          </a:p>
          <a:p>
            <a:pPr>
              <a:lnSpc>
                <a:spcPct val="150000"/>
              </a:lnSpc>
            </a:pPr>
            <a:r>
              <a:rPr lang="en-US" sz="2400" dirty="0" smtClean="0">
                <a:latin typeface="Times New Roman" pitchFamily="18" charset="0"/>
                <a:cs typeface="Times New Roman" pitchFamily="18" charset="0"/>
              </a:rPr>
              <a:t>Less susceptible to external noise (but not to low frequency mechanical vibration).</a:t>
            </a:r>
          </a:p>
          <a:p>
            <a:pPr>
              <a:lnSpc>
                <a:spcPct val="150000"/>
              </a:lnSpc>
            </a:pPr>
            <a:r>
              <a:rPr lang="en-US" sz="2400" dirty="0" smtClean="0">
                <a:latin typeface="Times New Roman" pitchFamily="18" charset="0"/>
                <a:cs typeface="Times New Roman" pitchFamily="18" charset="0"/>
              </a:rPr>
              <a:t>Main disadvantage is that such recorders do not work well during physical activity when there may be considerable movement artifact</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ADV &amp; DIS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dirty="0"/>
          </a:p>
        </p:txBody>
      </p:sp>
      <p:sp>
        <p:nvSpPr>
          <p:cNvPr id="6" name="Rectangle 5"/>
          <p:cNvSpPr/>
          <p:nvPr/>
        </p:nvSpPr>
        <p:spPr>
          <a:xfrm>
            <a:off x="2220685" y="2246812"/>
            <a:ext cx="6988917" cy="2585323"/>
          </a:xfrm>
          <a:prstGeom prst="rect">
            <a:avLst/>
          </a:prstGeom>
          <a:noFill/>
        </p:spPr>
        <p:txBody>
          <a:bodyPr wrap="square" lIns="91440" tIns="45720" rIns="91440" bIns="45720">
            <a:spAutoFit/>
          </a:bodyPr>
          <a:lstStyle/>
          <a:p>
            <a:pPr algn="ctr"/>
            <a:r>
              <a:rPr lang="en-US" sz="5400" b="1" dirty="0" smtClean="0">
                <a:solidFill>
                  <a:srgbClr val="FF0000"/>
                </a:solidFill>
              </a:rPr>
              <a:t>Special BP Measurement Techniques</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50000"/>
              </a:lnSpc>
            </a:pPr>
            <a:r>
              <a:rPr lang="en-US" sz="2400" dirty="0" smtClean="0">
                <a:latin typeface="Times New Roman" pitchFamily="18" charset="0"/>
                <a:cs typeface="Times New Roman" pitchFamily="18" charset="0"/>
              </a:rPr>
              <a:t>This technique use an ultrasound transmitter and receiver placed over the brachial artery under a sphygmomanometer cuff. </a:t>
            </a:r>
          </a:p>
          <a:p>
            <a:pPr>
              <a:lnSpc>
                <a:spcPct val="150000"/>
              </a:lnSpc>
            </a:pPr>
            <a:r>
              <a:rPr lang="en-US" sz="2400" dirty="0" smtClean="0">
                <a:latin typeface="Times New Roman" pitchFamily="18" charset="0"/>
                <a:cs typeface="Times New Roman" pitchFamily="18" charset="0"/>
              </a:rPr>
              <a:t>As the cuff is deflated, the movement of the arterial wall at systolic pressure causes a Doppler phase shift in the reflected ultrasound, and diastolic pressure is recorded as the point at which diminution of arterial motion occurs. </a:t>
            </a:r>
          </a:p>
          <a:p>
            <a:pPr>
              <a:lnSpc>
                <a:spcPct val="150000"/>
              </a:lnSpc>
            </a:pPr>
            <a:r>
              <a:rPr lang="en-US" sz="2400" dirty="0" smtClean="0">
                <a:latin typeface="Times New Roman" pitchFamily="18" charset="0"/>
                <a:cs typeface="Times New Roman" pitchFamily="18" charset="0"/>
              </a:rPr>
              <a:t>Patients with very faint </a:t>
            </a:r>
            <a:r>
              <a:rPr lang="en-US" sz="2400" dirty="0" err="1" smtClean="0">
                <a:latin typeface="Times New Roman" pitchFamily="18" charset="0"/>
                <a:cs typeface="Times New Roman" pitchFamily="18" charset="0"/>
              </a:rPr>
              <a:t>Korotkoff</a:t>
            </a:r>
            <a:r>
              <a:rPr lang="en-US" sz="2400" dirty="0" smtClean="0">
                <a:latin typeface="Times New Roman" pitchFamily="18" charset="0"/>
                <a:cs typeface="Times New Roman" pitchFamily="18" charset="0"/>
              </a:rPr>
              <a:t> sounds placing a Doppler probe over the brachial artery detects the systolic pressure </a:t>
            </a:r>
          </a:p>
          <a:p>
            <a:pPr>
              <a:lnSpc>
                <a:spcPct val="150000"/>
              </a:lnSpc>
            </a:pPr>
            <a:r>
              <a:rPr lang="en-US" sz="2400" dirty="0" smtClean="0">
                <a:latin typeface="Times New Roman" pitchFamily="18" charset="0"/>
                <a:cs typeface="Times New Roman" pitchFamily="18" charset="0"/>
              </a:rPr>
              <a:t>Same technique used for measuring the ankle-brachial index</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Ultrasound techniques</a:t>
            </a:r>
            <a:br>
              <a:rPr lang="en-US" dirty="0" smtClean="0"/>
            </a:b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ystem1\Desktop\New folder\non-invasive-and-invasive-blood-pressure-monitoring-rrt-9-638.jpg"/>
          <p:cNvPicPr>
            <a:picLocks noGrp="1" noChangeAspect="1" noChangeArrowheads="1"/>
          </p:cNvPicPr>
          <p:nvPr>
            <p:ph idx="1"/>
          </p:nvPr>
        </p:nvPicPr>
        <p:blipFill>
          <a:blip r:embed="rId2"/>
          <a:srcRect/>
          <a:stretch>
            <a:fillRect/>
          </a:stretch>
        </p:blipFill>
        <p:spPr bwMode="auto">
          <a:xfrm>
            <a:off x="836023" y="391885"/>
            <a:ext cx="10528663" cy="6061165"/>
          </a:xfrm>
          <a:prstGeom prst="rect">
            <a:avLst/>
          </a:prstGeom>
          <a:noFill/>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76103"/>
            <a:ext cx="10515600" cy="5381896"/>
          </a:xfrm>
        </p:spPr>
        <p:txBody>
          <a:bodyPr>
            <a:normAutofit fontScale="92500" lnSpcReduction="20000"/>
          </a:bodyPr>
          <a:lstStyle/>
          <a:p>
            <a:pPr>
              <a:lnSpc>
                <a:spcPct val="150000"/>
              </a:lnSpc>
            </a:pPr>
            <a:r>
              <a:rPr lang="en-US" sz="2400" dirty="0" smtClean="0">
                <a:latin typeface="Times New Roman" pitchFamily="18" charset="0"/>
                <a:cs typeface="Times New Roman" pitchFamily="18" charset="0"/>
              </a:rPr>
              <a:t>Principle - “unloaded arterial wall.” </a:t>
            </a:r>
          </a:p>
          <a:p>
            <a:pPr>
              <a:lnSpc>
                <a:spcPct val="150000"/>
              </a:lnSpc>
            </a:pPr>
            <a:r>
              <a:rPr lang="en-US" sz="2400" dirty="0" smtClean="0">
                <a:latin typeface="Times New Roman" pitchFamily="18" charset="0"/>
                <a:cs typeface="Times New Roman" pitchFamily="18" charset="0"/>
              </a:rPr>
              <a:t>Arterial pulsation in a finger is detected by a photo-</a:t>
            </a:r>
            <a:r>
              <a:rPr lang="en-US" sz="2400" dirty="0" err="1" smtClean="0">
                <a:latin typeface="Times New Roman" pitchFamily="18" charset="0"/>
                <a:cs typeface="Times New Roman" pitchFamily="18" charset="0"/>
              </a:rPr>
              <a:t>plethysmograph</a:t>
            </a:r>
            <a:r>
              <a:rPr lang="en-US" sz="2400" dirty="0" smtClean="0">
                <a:latin typeface="Times New Roman" pitchFamily="18" charset="0"/>
                <a:cs typeface="Times New Roman" pitchFamily="18" charset="0"/>
              </a:rPr>
              <a:t> under a pressure cuff.</a:t>
            </a:r>
          </a:p>
          <a:p>
            <a:pPr>
              <a:lnSpc>
                <a:spcPct val="150000"/>
              </a:lnSpc>
            </a:pPr>
            <a:r>
              <a:rPr lang="en-US" sz="2400" dirty="0" smtClean="0">
                <a:latin typeface="Times New Roman" pitchFamily="18" charset="0"/>
                <a:cs typeface="Times New Roman" pitchFamily="18" charset="0"/>
              </a:rPr>
              <a:t>The output of the </a:t>
            </a:r>
            <a:r>
              <a:rPr lang="en-US" sz="2400" dirty="0" err="1" smtClean="0">
                <a:latin typeface="Times New Roman" pitchFamily="18" charset="0"/>
                <a:cs typeface="Times New Roman" pitchFamily="18" charset="0"/>
              </a:rPr>
              <a:t>plethysmograph</a:t>
            </a:r>
            <a:r>
              <a:rPr lang="en-US" sz="2400" dirty="0" smtClean="0">
                <a:latin typeface="Times New Roman" pitchFamily="18" charset="0"/>
                <a:cs typeface="Times New Roman" pitchFamily="18" charset="0"/>
              </a:rPr>
              <a:t> is used to drive a servo-loop, which rapidly changes the cuff pressure to keep the output constant, so that the artery is held in a partially opened state. </a:t>
            </a:r>
          </a:p>
          <a:p>
            <a:pPr>
              <a:lnSpc>
                <a:spcPct val="150000"/>
              </a:lnSpc>
            </a:pPr>
            <a:r>
              <a:rPr lang="en-US" sz="2400" dirty="0" smtClean="0">
                <a:latin typeface="Times New Roman" pitchFamily="18" charset="0"/>
                <a:cs typeface="Times New Roman" pitchFamily="18" charset="0"/>
              </a:rPr>
              <a:t>The oscillations of pressure in the cuff are measured and have been found to resemble the intra-arterial pressure wave in most subjects. </a:t>
            </a:r>
          </a:p>
          <a:p>
            <a:pPr>
              <a:lnSpc>
                <a:spcPct val="150000"/>
              </a:lnSpc>
            </a:pPr>
            <a:r>
              <a:rPr lang="en-US" sz="2400" dirty="0" smtClean="0">
                <a:latin typeface="Times New Roman" pitchFamily="18" charset="0"/>
                <a:cs typeface="Times New Roman" pitchFamily="18" charset="0"/>
              </a:rPr>
              <a:t>Accurate estimate of the changes of systolic and diastolic pressure when compared to brachial artery pressures,</a:t>
            </a:r>
          </a:p>
          <a:p>
            <a:pPr>
              <a:lnSpc>
                <a:spcPct val="150000"/>
              </a:lnSpc>
            </a:pPr>
            <a:r>
              <a:rPr lang="en-US" sz="2400" dirty="0" smtClean="0">
                <a:latin typeface="Times New Roman" pitchFamily="18" charset="0"/>
                <a:cs typeface="Times New Roman" pitchFamily="18" charset="0"/>
              </a:rPr>
              <a:t>Commercially available as the </a:t>
            </a:r>
            <a:r>
              <a:rPr lang="en-US" sz="2400" dirty="0" err="1" smtClean="0">
                <a:latin typeface="Times New Roman" pitchFamily="18" charset="0"/>
                <a:cs typeface="Times New Roman" pitchFamily="18" charset="0"/>
              </a:rPr>
              <a:t>Finometer</a:t>
            </a:r>
            <a:r>
              <a:rPr lang="en-US" sz="2400" dirty="0" smtClean="0">
                <a:latin typeface="Times New Roman" pitchFamily="18" charset="0"/>
                <a:cs typeface="Times New Roman" pitchFamily="18" charset="0"/>
              </a:rPr>
              <a:t> and </a:t>
            </a:r>
            <a:r>
              <a:rPr lang="en-US" sz="2400" dirty="0" err="1" smtClean="0">
                <a:latin typeface="Times New Roman" pitchFamily="18" charset="0"/>
                <a:cs typeface="Times New Roman" pitchFamily="18" charset="0"/>
              </a:rPr>
              <a:t>Portapres</a:t>
            </a:r>
            <a:r>
              <a:rPr lang="en-US" sz="2400" dirty="0" smtClean="0">
                <a:latin typeface="Times New Roman" pitchFamily="18" charset="0"/>
                <a:cs typeface="Times New Roman" pitchFamily="18" charset="0"/>
              </a:rPr>
              <a:t> recorders.</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The finger cuff method of </a:t>
            </a:r>
            <a:r>
              <a:rPr lang="en-US" dirty="0" err="1" smtClean="0"/>
              <a:t>Penaz</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ystem1\Desktop\New folder\img22.jpg"/>
          <p:cNvPicPr>
            <a:picLocks noGrp="1" noChangeAspect="1" noChangeArrowheads="1"/>
          </p:cNvPicPr>
          <p:nvPr>
            <p:ph idx="1"/>
          </p:nvPr>
        </p:nvPicPr>
        <p:blipFill>
          <a:blip r:embed="rId2"/>
          <a:srcRect/>
          <a:stretch>
            <a:fillRect/>
          </a:stretch>
        </p:blipFill>
        <p:spPr bwMode="auto">
          <a:xfrm>
            <a:off x="849085" y="339634"/>
            <a:ext cx="10502537" cy="6100355"/>
          </a:xfrm>
          <a:prstGeom prst="rect">
            <a:avLst/>
          </a:prstGeom>
          <a:noFill/>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Wrist monitors have become popular- ease of use and in obese</a:t>
            </a:r>
          </a:p>
          <a:p>
            <a:pPr>
              <a:lnSpc>
                <a:spcPct val="150000"/>
              </a:lnSpc>
            </a:pPr>
            <a:r>
              <a:rPr lang="en-US" dirty="0" smtClean="0"/>
              <a:t>Limitations – </a:t>
            </a:r>
          </a:p>
          <a:p>
            <a:pPr marL="624078" indent="-514350">
              <a:lnSpc>
                <a:spcPct val="150000"/>
              </a:lnSpc>
              <a:buFont typeface="+mj-lt"/>
              <a:buAutoNum type="arabicPeriod"/>
            </a:pPr>
            <a:r>
              <a:rPr lang="en-US" dirty="0" smtClean="0"/>
              <a:t>Measured only if the sensor is directly over the radial artery</a:t>
            </a:r>
          </a:p>
          <a:p>
            <a:pPr marL="624078" indent="-514350">
              <a:lnSpc>
                <a:spcPct val="150000"/>
              </a:lnSpc>
              <a:buFont typeface="+mj-lt"/>
              <a:buAutoNum type="arabicPeriod"/>
            </a:pPr>
            <a:r>
              <a:rPr lang="en-US" dirty="0" smtClean="0"/>
              <a:t>Accurate reading only if the wrist is at heart level</a:t>
            </a:r>
          </a:p>
        </p:txBody>
      </p:sp>
      <p:sp>
        <p:nvSpPr>
          <p:cNvPr id="3" name="Title 2"/>
          <p:cNvSpPr>
            <a:spLocks noGrp="1"/>
          </p:cNvSpPr>
          <p:nvPr>
            <p:ph type="title"/>
          </p:nvPr>
        </p:nvSpPr>
        <p:spPr/>
        <p:txBody>
          <a:bodyPr>
            <a:normAutofit fontScale="90000"/>
          </a:bodyPr>
          <a:lstStyle/>
          <a:p>
            <a:r>
              <a:rPr lang="en-US" dirty="0" smtClean="0"/>
              <a:t>Wrist Monitors</a:t>
            </a:r>
            <a:br>
              <a:rPr lang="en-US" dirty="0" smtClean="0"/>
            </a:b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nSpc>
                <a:spcPct val="150000"/>
              </a:lnSpc>
              <a:buNone/>
            </a:pPr>
            <a:endParaRPr lang="en-US" sz="2400" b="1" dirty="0" smtClean="0">
              <a:latin typeface="Times New Roman" pitchFamily="18" charset="0"/>
              <a:cs typeface="Times New Roman" pitchFamily="18" charset="0"/>
            </a:endParaRPr>
          </a:p>
          <a:p>
            <a:pPr>
              <a:lnSpc>
                <a:spcPct val="150000"/>
              </a:lnSpc>
            </a:pPr>
            <a:r>
              <a:rPr lang="en-US" sz="2400" dirty="0" err="1" smtClean="0">
                <a:latin typeface="Times New Roman" pitchFamily="18" charset="0"/>
                <a:cs typeface="Times New Roman" pitchFamily="18" charset="0"/>
              </a:rPr>
              <a:t>Applanation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tonometry</a:t>
            </a:r>
            <a:r>
              <a:rPr lang="en-US" sz="2400" dirty="0" smtClean="0">
                <a:latin typeface="Times New Roman" pitchFamily="18" charset="0"/>
                <a:cs typeface="Times New Roman" pitchFamily="18" charset="0"/>
              </a:rPr>
              <a:t> provides a noninvasive, reproducible, and accurate representation of the aortic pressure waveform and an assessment of the central pulse pressure waveform.</a:t>
            </a:r>
          </a:p>
          <a:p>
            <a:pPr>
              <a:lnSpc>
                <a:spcPct val="150000"/>
              </a:lnSpc>
            </a:pPr>
            <a:r>
              <a:rPr lang="en-US" sz="2400" dirty="0" smtClean="0">
                <a:latin typeface="Times New Roman" pitchFamily="18" charset="0"/>
                <a:cs typeface="Times New Roman" pitchFamily="18" charset="0"/>
              </a:rPr>
              <a:t>Radial artery </a:t>
            </a:r>
            <a:r>
              <a:rPr lang="en-US" sz="2400" dirty="0" err="1" smtClean="0">
                <a:latin typeface="Times New Roman" pitchFamily="18" charset="0"/>
                <a:cs typeface="Times New Roman" pitchFamily="18" charset="0"/>
              </a:rPr>
              <a:t>applanation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tonometry</a:t>
            </a:r>
            <a:r>
              <a:rPr lang="en-US" sz="2400" dirty="0" smtClean="0">
                <a:latin typeface="Times New Roman" pitchFamily="18" charset="0"/>
                <a:cs typeface="Times New Roman" pitchFamily="18" charset="0"/>
              </a:rPr>
              <a:t> performed by placing a handheld </a:t>
            </a:r>
            <a:r>
              <a:rPr lang="en-US" sz="2400" dirty="0" err="1" smtClean="0">
                <a:latin typeface="Times New Roman" pitchFamily="18" charset="0"/>
                <a:cs typeface="Times New Roman" pitchFamily="18" charset="0"/>
              </a:rPr>
              <a:t>tonometer</a:t>
            </a:r>
            <a:r>
              <a:rPr lang="en-US" sz="2400" dirty="0" smtClean="0">
                <a:latin typeface="Times New Roman" pitchFamily="18" charset="0"/>
                <a:cs typeface="Times New Roman" pitchFamily="18" charset="0"/>
              </a:rPr>
              <a:t> (strain-gauge pressure sensor) over the radial artery</a:t>
            </a:r>
          </a:p>
          <a:p>
            <a:pPr>
              <a:lnSpc>
                <a:spcPct val="150000"/>
              </a:lnSpc>
            </a:pPr>
            <a:r>
              <a:rPr lang="en-US" sz="2400" dirty="0" smtClean="0">
                <a:latin typeface="Times New Roman" pitchFamily="18" charset="0"/>
                <a:cs typeface="Times New Roman" pitchFamily="18" charset="0"/>
              </a:rPr>
              <a:t>The radial artery pressure transmitted from the vessel to the sensor and is recorded digitally. </a:t>
            </a:r>
          </a:p>
          <a:p>
            <a:pPr>
              <a:lnSpc>
                <a:spcPct val="150000"/>
              </a:lnSpc>
              <a:buNone/>
            </a:pP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err="1" smtClean="0"/>
              <a:t>Tonometry</a:t>
            </a:r>
            <a:r>
              <a:rPr lang="en-US" dirty="0" smtClean="0"/>
              <a:t/>
            </a:r>
            <a:br>
              <a:rPr lang="en-US" dirty="0" smtClean="0"/>
            </a:b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A mathematical formula using Fourier analysis permits calculation of central pressure indexes from a peripheral brachial BP and concomitant recording of a pulse pressure wave. </a:t>
            </a:r>
          </a:p>
          <a:p>
            <a:pPr>
              <a:lnSpc>
                <a:spcPct val="150000"/>
              </a:lnSpc>
            </a:pPr>
            <a:r>
              <a:rPr lang="en-US" sz="2400" dirty="0" smtClean="0">
                <a:latin typeface="Times New Roman" pitchFamily="18" charset="0"/>
                <a:cs typeface="Times New Roman" pitchFamily="18" charset="0"/>
              </a:rPr>
              <a:t>SBP and DBP estimated from the shape of the waveform. </a:t>
            </a:r>
          </a:p>
          <a:p>
            <a:pPr>
              <a:lnSpc>
                <a:spcPct val="150000"/>
              </a:lnSpc>
            </a:pPr>
            <a:r>
              <a:rPr lang="en-US" sz="2400" dirty="0" smtClean="0">
                <a:latin typeface="Times New Roman" pitchFamily="18" charset="0"/>
                <a:cs typeface="Times New Roman" pitchFamily="18" charset="0"/>
              </a:rPr>
              <a:t>Major drawback operator dependent, requires trained technician and calibration of peripheral BP recordings, and cumbersome in clinical practice</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Mobile health technologies may potentially be an effective means of providing health information, support, and management strategies to promote hypertension self-management.</a:t>
            </a:r>
          </a:p>
          <a:p>
            <a:pPr>
              <a:lnSpc>
                <a:spcPct val="150000"/>
              </a:lnSpc>
            </a:pPr>
            <a:r>
              <a:rPr lang="en-US" sz="2400" dirty="0" smtClean="0">
                <a:latin typeface="Times New Roman" pitchFamily="18" charset="0"/>
                <a:cs typeface="Times New Roman" pitchFamily="18" charset="0"/>
              </a:rPr>
              <a:t>Apps have been developed to measure BP – requires validation</a:t>
            </a:r>
          </a:p>
          <a:p>
            <a:pPr>
              <a:lnSpc>
                <a:spcPct val="150000"/>
              </a:lnSpc>
            </a:pPr>
            <a:r>
              <a:rPr lang="en-US" sz="2400" dirty="0" smtClean="0">
                <a:latin typeface="Times New Roman" pitchFamily="18" charset="0"/>
                <a:cs typeface="Times New Roman" pitchFamily="18" charset="0"/>
              </a:rPr>
              <a:t>To date, mobile health BP monitors - poor accuracy compared with </a:t>
            </a:r>
            <a:r>
              <a:rPr lang="en-US" sz="2400" dirty="0" err="1" smtClean="0">
                <a:latin typeface="Times New Roman" pitchFamily="18" charset="0"/>
                <a:cs typeface="Times New Roman" pitchFamily="18" charset="0"/>
              </a:rPr>
              <a:t>oscillometric</a:t>
            </a:r>
            <a:r>
              <a:rPr lang="en-US" sz="2400" dirty="0" smtClean="0">
                <a:latin typeface="Times New Roman" pitchFamily="18" charset="0"/>
                <a:cs typeface="Times New Roman" pitchFamily="18" charset="0"/>
              </a:rPr>
              <a:t> readings.</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smtClean="0"/>
              <a:t>Smartphone Technology</a:t>
            </a:r>
            <a:br>
              <a:rPr lang="en-US" dirty="0" smtClean="0"/>
            </a:b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BEE2027-2234-4E75-9254-01A6CDEDA5A9}"/>
              </a:ext>
            </a:extLst>
          </p:cNvPr>
          <p:cNvSpPr>
            <a:spLocks noGrp="1"/>
          </p:cNvSpPr>
          <p:nvPr>
            <p:ph idx="1"/>
          </p:nvPr>
        </p:nvSpPr>
        <p:spPr>
          <a:xfrm>
            <a:off x="838200" y="1324702"/>
            <a:ext cx="10240617" cy="4943577"/>
          </a:xfrm>
        </p:spPr>
        <p:txBody>
          <a:bodyPr>
            <a:normAutofit lnSpcReduction="10000"/>
          </a:bodyPr>
          <a:lstStyle/>
          <a:p>
            <a:pPr>
              <a:lnSpc>
                <a:spcPct val="150000"/>
              </a:lnSpc>
            </a:pPr>
            <a:r>
              <a:rPr lang="en-US" sz="2600" spc="-5" dirty="0">
                <a:cs typeface="Calibri"/>
              </a:rPr>
              <a:t>The </a:t>
            </a:r>
            <a:r>
              <a:rPr lang="en-US" sz="2600" spc="-10" dirty="0">
                <a:cs typeface="Calibri"/>
              </a:rPr>
              <a:t>number one risk</a:t>
            </a:r>
            <a:r>
              <a:rPr lang="en-US" sz="2600" dirty="0">
                <a:cs typeface="Calibri"/>
              </a:rPr>
              <a:t> </a:t>
            </a:r>
            <a:r>
              <a:rPr lang="en-US" sz="2600" spc="-5" dirty="0">
                <a:cs typeface="Calibri"/>
              </a:rPr>
              <a:t>factor for </a:t>
            </a:r>
            <a:r>
              <a:rPr lang="en-US" sz="2600" spc="-10" dirty="0">
                <a:cs typeface="Calibri"/>
              </a:rPr>
              <a:t>global </a:t>
            </a:r>
            <a:r>
              <a:rPr lang="en-US" sz="2600" spc="-5" dirty="0">
                <a:cs typeface="Calibri"/>
              </a:rPr>
              <a:t>disease </a:t>
            </a:r>
            <a:r>
              <a:rPr lang="en-US" sz="2600" spc="-10" dirty="0">
                <a:cs typeface="Calibri"/>
              </a:rPr>
              <a:t>burden</a:t>
            </a:r>
            <a:r>
              <a:rPr lang="en-US" sz="2600" spc="-80" dirty="0">
                <a:cs typeface="Calibri"/>
              </a:rPr>
              <a:t> </a:t>
            </a:r>
            <a:r>
              <a:rPr lang="en-US" sz="2600" spc="-10" dirty="0">
                <a:cs typeface="Calibri"/>
              </a:rPr>
              <a:t>2010</a:t>
            </a:r>
            <a:endParaRPr lang="en-IN" sz="2600"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IN" sz="2600" dirty="0">
                <a:solidFill>
                  <a:prstClr val="black"/>
                </a:solidFill>
                <a:latin typeface="Times New Roman" panose="02020603050405020304" pitchFamily="18" charset="0"/>
                <a:cs typeface="Times New Roman" panose="02020603050405020304" pitchFamily="18" charset="0"/>
              </a:rPr>
              <a:t>Most common, readily identifiable,  reversible risk factor for </a:t>
            </a:r>
          </a:p>
          <a:p>
            <a:pPr lvl="1">
              <a:lnSpc>
                <a:spcPct val="150000"/>
              </a:lnSpc>
            </a:pPr>
            <a:r>
              <a:rPr lang="en-IN" sz="2600" dirty="0">
                <a:solidFill>
                  <a:prstClr val="black"/>
                </a:solidFill>
                <a:latin typeface="Times New Roman" panose="02020603050405020304" pitchFamily="18" charset="0"/>
                <a:cs typeface="Times New Roman" panose="02020603050405020304" pitchFamily="18" charset="0"/>
              </a:rPr>
              <a:t> Myocardial infarction</a:t>
            </a:r>
          </a:p>
          <a:p>
            <a:pPr lvl="1">
              <a:lnSpc>
                <a:spcPct val="150000"/>
              </a:lnSpc>
            </a:pPr>
            <a:r>
              <a:rPr lang="en-IN" sz="2600" dirty="0">
                <a:solidFill>
                  <a:prstClr val="black"/>
                </a:solidFill>
                <a:latin typeface="Times New Roman" panose="02020603050405020304" pitchFamily="18" charset="0"/>
                <a:cs typeface="Times New Roman" panose="02020603050405020304" pitchFamily="18" charset="0"/>
              </a:rPr>
              <a:t> Stroke</a:t>
            </a:r>
          </a:p>
          <a:p>
            <a:pPr lvl="1">
              <a:lnSpc>
                <a:spcPct val="150000"/>
              </a:lnSpc>
            </a:pPr>
            <a:r>
              <a:rPr lang="en-IN" sz="2600" dirty="0">
                <a:solidFill>
                  <a:prstClr val="black"/>
                </a:solidFill>
                <a:latin typeface="Times New Roman" panose="02020603050405020304" pitchFamily="18" charset="0"/>
                <a:cs typeface="Times New Roman" panose="02020603050405020304" pitchFamily="18" charset="0"/>
              </a:rPr>
              <a:t> Heart failure</a:t>
            </a:r>
          </a:p>
          <a:p>
            <a:pPr lvl="1">
              <a:lnSpc>
                <a:spcPct val="150000"/>
              </a:lnSpc>
            </a:pPr>
            <a:r>
              <a:rPr lang="en-IN" sz="2600" dirty="0">
                <a:solidFill>
                  <a:prstClr val="black"/>
                </a:solidFill>
                <a:latin typeface="Times New Roman" panose="02020603050405020304" pitchFamily="18" charset="0"/>
                <a:cs typeface="Times New Roman" panose="02020603050405020304" pitchFamily="18" charset="0"/>
              </a:rPr>
              <a:t> Atrial fibrillation</a:t>
            </a:r>
          </a:p>
          <a:p>
            <a:pPr lvl="1">
              <a:lnSpc>
                <a:spcPct val="150000"/>
              </a:lnSpc>
            </a:pPr>
            <a:r>
              <a:rPr lang="en-IN" sz="2600" dirty="0">
                <a:solidFill>
                  <a:prstClr val="black"/>
                </a:solidFill>
                <a:latin typeface="Times New Roman" panose="02020603050405020304" pitchFamily="18" charset="0"/>
                <a:cs typeface="Times New Roman" panose="02020603050405020304" pitchFamily="18" charset="0"/>
              </a:rPr>
              <a:t>Aortic dissection</a:t>
            </a:r>
          </a:p>
          <a:p>
            <a:pPr lvl="1">
              <a:lnSpc>
                <a:spcPct val="150000"/>
              </a:lnSpc>
            </a:pPr>
            <a:r>
              <a:rPr lang="en-IN" sz="2600" dirty="0">
                <a:solidFill>
                  <a:prstClr val="black"/>
                </a:solidFill>
                <a:latin typeface="Times New Roman" panose="02020603050405020304" pitchFamily="18" charset="0"/>
                <a:cs typeface="Times New Roman" panose="02020603050405020304" pitchFamily="18" charset="0"/>
              </a:rPr>
              <a:t>Peripheral arterial disease </a:t>
            </a:r>
          </a:p>
          <a:p>
            <a:endParaRPr lang="en-IN" dirty="0"/>
          </a:p>
        </p:txBody>
      </p:sp>
      <p:sp>
        <p:nvSpPr>
          <p:cNvPr id="5" name="Footer Placeholder 4">
            <a:extLst>
              <a:ext uri="{FF2B5EF4-FFF2-40B4-BE49-F238E27FC236}">
                <a16:creationId xmlns="" xmlns:a16="http://schemas.microsoft.com/office/drawing/2014/main" id="{4F36673B-666B-495F-96A9-B234AECF9BAE}"/>
              </a:ext>
            </a:extLst>
          </p:cNvPr>
          <p:cNvSpPr>
            <a:spLocks noGrp="1"/>
          </p:cNvSpPr>
          <p:nvPr>
            <p:ph type="ftr" sz="quarter" idx="11"/>
          </p:nvPr>
        </p:nvSpPr>
        <p:spPr>
          <a:xfrm>
            <a:off x="344556" y="6268279"/>
            <a:ext cx="11502887" cy="811627"/>
          </a:xfrm>
        </p:spPr>
        <p:txBody>
          <a:bodyPr/>
          <a:lstStyle/>
          <a:p>
            <a:r>
              <a:rPr lang="en-US" spc="-5" dirty="0">
                <a:latin typeface="+mj-lt"/>
                <a:cs typeface="Calibri"/>
              </a:rPr>
              <a:t>Global Burden of Disease Study. Lancet</a:t>
            </a:r>
            <a:r>
              <a:rPr lang="en-US" spc="-70" dirty="0">
                <a:latin typeface="+mj-lt"/>
                <a:cs typeface="Calibri"/>
              </a:rPr>
              <a:t> </a:t>
            </a:r>
            <a:r>
              <a:rPr lang="en-US" spc="-5" dirty="0">
                <a:latin typeface="+mj-lt"/>
                <a:cs typeface="Calibri"/>
              </a:rPr>
              <a:t>2012;380:2224-60</a:t>
            </a:r>
            <a:endParaRPr lang="en-US" dirty="0">
              <a:latin typeface="+mj-lt"/>
              <a:cs typeface="Calibri"/>
            </a:endParaRPr>
          </a:p>
          <a:p>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 xmlns:a16="http://schemas.microsoft.com/office/drawing/2014/main" id="{9C198B6D-5A4E-439D-B58C-E98C86BEA220}"/>
              </a:ext>
            </a:extLst>
          </p:cNvPr>
          <p:cNvSpPr>
            <a:spLocks noGrp="1"/>
          </p:cNvSpPr>
          <p:nvPr>
            <p:ph type="title"/>
          </p:nvPr>
        </p:nvSpPr>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 INTRODUCTION</a:t>
            </a:r>
          </a:p>
        </p:txBody>
      </p:sp>
      <p:sp>
        <p:nvSpPr>
          <p:cNvPr id="4" name="Rectangle 3">
            <a:extLst>
              <a:ext uri="{FF2B5EF4-FFF2-40B4-BE49-F238E27FC236}">
                <a16:creationId xmlns="" xmlns:a16="http://schemas.microsoft.com/office/drawing/2014/main" id="{1E71B903-810B-40E9-A4D5-9AEF8AB41F9E}"/>
              </a:ext>
            </a:extLst>
          </p:cNvPr>
          <p:cNvSpPr/>
          <p:nvPr/>
        </p:nvSpPr>
        <p:spPr>
          <a:xfrm>
            <a:off x="2672031" y="6622895"/>
            <a:ext cx="6096000" cy="261610"/>
          </a:xfrm>
          <a:prstGeom prst="rect">
            <a:avLst/>
          </a:prstGeom>
        </p:spPr>
        <p:txBody>
          <a:bodyPr>
            <a:spAutoFit/>
          </a:bodyPr>
          <a:lstStyle/>
          <a:p>
            <a:pPr lvl="0" algn="ctr"/>
            <a:r>
              <a:rPr lang="en-US" sz="1100" dirty="0">
                <a:solidFill>
                  <a:prstClr val="black">
                    <a:tint val="75000"/>
                  </a:prstClr>
                </a:solidFill>
                <a:latin typeface="Times New Roman" panose="02020603050405020304" pitchFamily="18" charset="0"/>
                <a:cs typeface="Times New Roman" panose="02020603050405020304" pitchFamily="18" charset="0"/>
              </a:rPr>
              <a:t>WHO (2015)</a:t>
            </a:r>
          </a:p>
        </p:txBody>
      </p:sp>
    </p:spTree>
    <p:extLst>
      <p:ext uri="{BB962C8B-B14F-4D97-AF65-F5344CB8AC3E}">
        <p14:creationId xmlns="" xmlns:p14="http://schemas.microsoft.com/office/powerpoint/2010/main" val="3913998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624078" indent="-514350">
              <a:lnSpc>
                <a:spcPct val="150000"/>
              </a:lnSpc>
            </a:pPr>
            <a:r>
              <a:rPr lang="en-US" sz="2400" dirty="0" smtClean="0">
                <a:latin typeface="Times New Roman" pitchFamily="18" charset="0"/>
                <a:cs typeface="Times New Roman" pitchFamily="18" charset="0"/>
              </a:rPr>
              <a:t>New trend in the development of wearable devices that can promote a healthy lifestyle</a:t>
            </a:r>
          </a:p>
          <a:p>
            <a:pPr marL="624078" indent="-514350">
              <a:lnSpc>
                <a:spcPct val="150000"/>
              </a:lnSpc>
            </a:pPr>
            <a:r>
              <a:rPr lang="en-US" sz="2400" dirty="0" smtClean="0">
                <a:latin typeface="Times New Roman" pitchFamily="18" charset="0"/>
                <a:cs typeface="Times New Roman" pitchFamily="18" charset="0"/>
              </a:rPr>
              <a:t>One wrist-based method estimates BP from the pulse transit time</a:t>
            </a:r>
          </a:p>
          <a:p>
            <a:pPr marL="624078" indent="-514350">
              <a:lnSpc>
                <a:spcPct val="150000"/>
              </a:lnSpc>
            </a:pPr>
            <a:r>
              <a:rPr lang="en-US" sz="2400" dirty="0" smtClean="0">
                <a:latin typeface="Times New Roman" pitchFamily="18" charset="0"/>
                <a:cs typeface="Times New Roman" pitchFamily="18" charset="0"/>
              </a:rPr>
              <a:t>Device can also monitor heart rate using an ECG and can measure blood oxygenation</a:t>
            </a:r>
          </a:p>
          <a:p>
            <a:pPr marL="624078" indent="-514350">
              <a:lnSpc>
                <a:spcPct val="150000"/>
              </a:lnSpc>
            </a:pPr>
            <a:r>
              <a:rPr lang="en-US" sz="2400" dirty="0" smtClean="0">
                <a:latin typeface="Times New Roman" pitchFamily="18" charset="0"/>
                <a:cs typeface="Times New Roman" pitchFamily="18" charset="0"/>
              </a:rPr>
              <a:t>This uses Bluetooth for wireless transmission of BP.</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r>
              <a:rPr lang="en-US" dirty="0" smtClean="0"/>
              <a:t>Wearable Sensors and </a:t>
            </a:r>
            <a:r>
              <a:rPr lang="en-US" dirty="0" err="1" smtClean="0"/>
              <a:t>Cuffless</a:t>
            </a:r>
            <a:r>
              <a:rPr lang="en-US" dirty="0" smtClean="0"/>
              <a:t> BP Monitors</a:t>
            </a:r>
            <a:br>
              <a:rPr lang="en-US" dirty="0" smtClean="0"/>
            </a:b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7389" y="1812563"/>
            <a:ext cx="10515600" cy="4351338"/>
          </a:xfrm>
        </p:spPr>
        <p:txBody>
          <a:bodyPr/>
          <a:lstStyle/>
          <a:p>
            <a:endParaRPr lang="en-US" dirty="0"/>
          </a:p>
        </p:txBody>
      </p:sp>
      <p:sp>
        <p:nvSpPr>
          <p:cNvPr id="2" name="Title 1"/>
          <p:cNvSpPr>
            <a:spLocks noGrp="1"/>
          </p:cNvSpPr>
          <p:nvPr>
            <p:ph type="title"/>
          </p:nvPr>
        </p:nvSpPr>
        <p:spPr>
          <a:xfrm>
            <a:off x="838200" y="1"/>
            <a:ext cx="10515600" cy="1214845"/>
          </a:xfrm>
        </p:spPr>
        <p:txBody>
          <a:bodyPr>
            <a:normAutofit/>
          </a:bodyPr>
          <a:lstStyle/>
          <a:p>
            <a:r>
              <a:rPr lang="en-US" sz="3200" b="1" dirty="0" smtClean="0"/>
              <a:t>RECOMMENDATION OF BP MEASUREMENTS</a:t>
            </a:r>
            <a:endParaRPr lang="en-US" sz="3200" b="1" dirty="0"/>
          </a:p>
        </p:txBody>
      </p:sp>
      <p:pic>
        <p:nvPicPr>
          <p:cNvPr id="4099" name="Picture 3"/>
          <p:cNvPicPr>
            <a:picLocks noChangeAspect="1" noChangeArrowheads="1"/>
          </p:cNvPicPr>
          <p:nvPr/>
        </p:nvPicPr>
        <p:blipFill>
          <a:blip r:embed="rId2"/>
          <a:srcRect/>
          <a:stretch>
            <a:fillRect/>
          </a:stretch>
        </p:blipFill>
        <p:spPr bwMode="auto">
          <a:xfrm>
            <a:off x="6113417" y="1267097"/>
            <a:ext cx="5306241" cy="5590903"/>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803094" y="1162594"/>
            <a:ext cx="5258072" cy="56954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2325189" y="0"/>
            <a:ext cx="7031117" cy="6857999"/>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A24A9E7-AB2F-4B56-B675-EFB1FBFCC475}"/>
              </a:ext>
            </a:extLst>
          </p:cNvPr>
          <p:cNvSpPr>
            <a:spLocks noGrp="1"/>
          </p:cNvSpPr>
          <p:nvPr>
            <p:ph idx="1"/>
          </p:nvPr>
        </p:nvSpPr>
        <p:spPr/>
        <p:txBody>
          <a:bodyPr>
            <a:normAutofit/>
          </a:bodyPr>
          <a:lstStyle/>
          <a:p>
            <a:pPr>
              <a:lnSpc>
                <a:spcPct val="150000"/>
              </a:lnSpc>
            </a:pPr>
            <a:r>
              <a:rPr lang="en-IN" sz="2400" dirty="0">
                <a:latin typeface="Times New Roman" panose="02020603050405020304" pitchFamily="18" charset="0"/>
                <a:cs typeface="Times New Roman" panose="02020603050405020304" pitchFamily="18" charset="0"/>
              </a:rPr>
              <a:t>4 Approaches to BP measurement</a:t>
            </a:r>
          </a:p>
          <a:p>
            <a:pPr marL="914400" lvl="1" indent="-457200">
              <a:lnSpc>
                <a:spcPct val="150000"/>
              </a:lnSpc>
              <a:buFont typeface="+mj-lt"/>
              <a:buAutoNum type="arabicParenR"/>
            </a:pPr>
            <a:r>
              <a:rPr lang="en-IN" dirty="0">
                <a:latin typeface="Times New Roman" panose="02020603050405020304" pitchFamily="18" charset="0"/>
                <a:cs typeface="Times New Roman" panose="02020603050405020304" pitchFamily="18" charset="0"/>
              </a:rPr>
              <a:t>Conventional office BP</a:t>
            </a:r>
          </a:p>
          <a:p>
            <a:pPr marL="914400" lvl="1" indent="-457200">
              <a:lnSpc>
                <a:spcPct val="150000"/>
              </a:lnSpc>
              <a:buFont typeface="+mj-lt"/>
              <a:buAutoNum type="arabicParenR"/>
            </a:pPr>
            <a:r>
              <a:rPr lang="en-IN" dirty="0">
                <a:latin typeface="Times New Roman" panose="02020603050405020304" pitchFamily="18" charset="0"/>
                <a:cs typeface="Times New Roman" panose="02020603050405020304" pitchFamily="18" charset="0"/>
              </a:rPr>
              <a:t>Automated office BP (unattended)</a:t>
            </a:r>
          </a:p>
          <a:p>
            <a:pPr marL="914400" lvl="1" indent="-457200">
              <a:lnSpc>
                <a:spcPct val="150000"/>
              </a:lnSpc>
              <a:buFont typeface="+mj-lt"/>
              <a:buAutoNum type="arabicParenR"/>
            </a:pPr>
            <a:r>
              <a:rPr lang="en-IN" dirty="0">
                <a:latin typeface="Times New Roman" panose="02020603050405020304" pitchFamily="18" charset="0"/>
                <a:cs typeface="Times New Roman" panose="02020603050405020304" pitchFamily="18" charset="0"/>
              </a:rPr>
              <a:t>Home monitoring (HBPM)</a:t>
            </a:r>
          </a:p>
          <a:p>
            <a:pPr marL="914400" lvl="1" indent="-457200">
              <a:lnSpc>
                <a:spcPct val="150000"/>
              </a:lnSpc>
              <a:buFont typeface="+mj-lt"/>
              <a:buAutoNum type="arabicParenR"/>
            </a:pPr>
            <a:r>
              <a:rPr lang="en-IN" dirty="0">
                <a:latin typeface="Times New Roman" panose="02020603050405020304" pitchFamily="18" charset="0"/>
                <a:cs typeface="Times New Roman" panose="02020603050405020304" pitchFamily="18" charset="0"/>
              </a:rPr>
              <a:t>Ambulatory BP monitoring (ABPM)</a:t>
            </a:r>
          </a:p>
        </p:txBody>
      </p:sp>
      <p:sp>
        <p:nvSpPr>
          <p:cNvPr id="2" name="Title 1">
            <a:extLst>
              <a:ext uri="{FF2B5EF4-FFF2-40B4-BE49-F238E27FC236}">
                <a16:creationId xmlns="" xmlns:a16="http://schemas.microsoft.com/office/drawing/2014/main" id="{45D6A888-9382-47A3-8E40-81C3A7727AD4}"/>
              </a:ext>
            </a:extLst>
          </p:cNvPr>
          <p:cNvSpPr>
            <a:spLocks noGrp="1"/>
          </p:cNvSpPr>
          <p:nvPr>
            <p:ph type="title"/>
          </p:nvPr>
        </p:nvSpPr>
        <p:spPr/>
        <p:txBody>
          <a:bodyPr>
            <a:normAutofit fontScale="90000"/>
          </a:bodyPr>
          <a:lstStyle/>
          <a:p>
            <a:pPr algn="ctr"/>
            <a:r>
              <a:rPr lang="en-IN" sz="3200" dirty="0">
                <a:solidFill>
                  <a:srgbClr val="C00000"/>
                </a:solidFill>
                <a:latin typeface="Times New Roman" panose="02020603050405020304" pitchFamily="18" charset="0"/>
                <a:cs typeface="Times New Roman" panose="02020603050405020304" pitchFamily="18" charset="0"/>
              </a:rPr>
              <a:t>METHODS OF BP MEASUREMENT</a:t>
            </a:r>
            <a:r>
              <a:rPr lang="en-IN" dirty="0"/>
              <a:t/>
            </a:r>
            <a:br>
              <a:rPr lang="en-IN" dirty="0"/>
            </a:br>
            <a:endParaRPr lang="en-IN" dirty="0"/>
          </a:p>
        </p:txBody>
      </p:sp>
      <p:sp>
        <p:nvSpPr>
          <p:cNvPr id="6" name="Arrow: Up 5">
            <a:extLst>
              <a:ext uri="{FF2B5EF4-FFF2-40B4-BE49-F238E27FC236}">
                <a16:creationId xmlns="" xmlns:a16="http://schemas.microsoft.com/office/drawing/2014/main" id="{8250B5CB-B0E0-42D7-A9C8-4ED4A50E94DF}"/>
              </a:ext>
            </a:extLst>
          </p:cNvPr>
          <p:cNvSpPr/>
          <p:nvPr/>
        </p:nvSpPr>
        <p:spPr>
          <a:xfrm rot="16200000">
            <a:off x="7139002" y="3630978"/>
            <a:ext cx="824089" cy="1907822"/>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 xmlns:a16="http://schemas.microsoft.com/office/drawing/2014/main" id="{87F6493D-C0EE-4245-8F8C-A3C10C4F6C7B}"/>
              </a:ext>
            </a:extLst>
          </p:cNvPr>
          <p:cNvSpPr txBox="1"/>
          <p:nvPr/>
        </p:nvSpPr>
        <p:spPr>
          <a:xfrm>
            <a:off x="7022674" y="4400223"/>
            <a:ext cx="1682044" cy="369332"/>
          </a:xfrm>
          <a:prstGeom prst="rect">
            <a:avLst/>
          </a:prstGeom>
          <a:noFill/>
        </p:spPr>
        <p:txBody>
          <a:bodyPr wrap="square" rtlCol="0">
            <a:spAutoFit/>
          </a:bodyPr>
          <a:lstStyle/>
          <a:p>
            <a:r>
              <a:rPr lang="en-IN" dirty="0"/>
              <a:t>Gold standard</a:t>
            </a:r>
          </a:p>
        </p:txBody>
      </p:sp>
      <p:pic>
        <p:nvPicPr>
          <p:cNvPr id="8" name="Picture 7">
            <a:extLst>
              <a:ext uri="{FF2B5EF4-FFF2-40B4-BE49-F238E27FC236}">
                <a16:creationId xmlns="" xmlns:a16="http://schemas.microsoft.com/office/drawing/2014/main" id="{D14AF93A-A3D1-432B-B103-93FF7B8F2808}"/>
              </a:ext>
            </a:extLst>
          </p:cNvPr>
          <p:cNvPicPr>
            <a:picLocks noChangeAspect="1"/>
          </p:cNvPicPr>
          <p:nvPr/>
        </p:nvPicPr>
        <p:blipFill>
          <a:blip r:embed="rId2"/>
          <a:stretch>
            <a:fillRect/>
          </a:stretch>
        </p:blipFill>
        <p:spPr>
          <a:xfrm>
            <a:off x="10545281" y="105579"/>
            <a:ext cx="1575480" cy="1895499"/>
          </a:xfrm>
          <a:prstGeom prst="rect">
            <a:avLst/>
          </a:prstGeom>
        </p:spPr>
      </p:pic>
    </p:spTree>
    <p:extLst>
      <p:ext uri="{BB962C8B-B14F-4D97-AF65-F5344CB8AC3E}">
        <p14:creationId xmlns="" xmlns:p14="http://schemas.microsoft.com/office/powerpoint/2010/main" val="44120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50000"/>
              </a:lnSpc>
            </a:pPr>
            <a:r>
              <a:rPr lang="en-US" dirty="0" smtClean="0">
                <a:latin typeface="Times New Roman" pitchFamily="18" charset="0"/>
                <a:cs typeface="Times New Roman" pitchFamily="18" charset="0"/>
              </a:rPr>
              <a:t>PALPATORY METHOD</a:t>
            </a:r>
          </a:p>
          <a:p>
            <a:pPr>
              <a:lnSpc>
                <a:spcPct val="150000"/>
              </a:lnSpc>
            </a:pPr>
            <a:endParaRPr lang="en-US" dirty="0" smtClean="0">
              <a:latin typeface="Times New Roman" pitchFamily="18" charset="0"/>
              <a:cs typeface="Times New Roman" pitchFamily="18" charset="0"/>
            </a:endParaRPr>
          </a:p>
          <a:p>
            <a:pPr>
              <a:lnSpc>
                <a:spcPct val="150000"/>
              </a:lnSpc>
            </a:pPr>
            <a:r>
              <a:rPr lang="en-US" dirty="0" smtClean="0">
                <a:latin typeface="Times New Roman" pitchFamily="18" charset="0"/>
                <a:cs typeface="Times New Roman" pitchFamily="18" charset="0"/>
              </a:rPr>
              <a:t>AUSCULTATORY METHOD</a:t>
            </a:r>
            <a:endParaRPr lang="en-US" dirty="0">
              <a:latin typeface="Times New Roman" pitchFamily="18" charset="0"/>
              <a:cs typeface="Times New Roman" pitchFamily="18" charset="0"/>
            </a:endParaRPr>
          </a:p>
        </p:txBody>
      </p:sp>
      <p:sp>
        <p:nvSpPr>
          <p:cNvPr id="2" name="Title 1"/>
          <p:cNvSpPr>
            <a:spLocks noGrp="1"/>
          </p:cNvSpPr>
          <p:nvPr>
            <p:ph type="title"/>
          </p:nvPr>
        </p:nvSpPr>
        <p:spPr/>
        <p:txBody>
          <a:bodyPr/>
          <a:lstStyle/>
          <a:p>
            <a:pPr lvl="1" algn="l" rtl="0">
              <a:lnSpc>
                <a:spcPct val="90000"/>
              </a:lnSpc>
              <a:spcBef>
                <a:spcPct val="0"/>
              </a:spcBef>
            </a:pPr>
            <a:r>
              <a:rPr lang="en-IN" sz="4800" dirty="0" smtClean="0">
                <a:latin typeface="Times New Roman" panose="02020603050405020304" pitchFamily="18" charset="0"/>
                <a:cs typeface="Times New Roman" panose="02020603050405020304" pitchFamily="18" charset="0"/>
              </a:rPr>
              <a:t>Conventional office BP</a:t>
            </a:r>
            <a:r>
              <a:rPr lang="en-IN" dirty="0" smtClean="0">
                <a:latin typeface="Times New Roman" panose="02020603050405020304" pitchFamily="18" charset="0"/>
                <a:cs typeface="Times New Roman" panose="02020603050405020304" pitchFamily="18" charset="0"/>
              </a:rPr>
              <a:t/>
            </a:r>
            <a:br>
              <a:rPr lang="en-IN" dirty="0" smtClean="0">
                <a:latin typeface="Times New Roman" panose="02020603050405020304" pitchFamily="18" charset="0"/>
                <a:cs typeface="Times New Roman" panose="02020603050405020304" pitchFamily="18" charset="0"/>
              </a:rPr>
            </a:b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662099" y="1332411"/>
            <a:ext cx="11081410" cy="4818425"/>
          </a:xfrm>
          <a:prstGeom prst="rect">
            <a:avLst/>
          </a:prstGeom>
          <a:noFill/>
          <a:ln w="9525">
            <a:noFill/>
            <a:miter lim="800000"/>
            <a:headEnd/>
            <a:tailEnd/>
          </a:ln>
          <a:effectLst/>
        </p:spPr>
      </p:pic>
      <p:sp>
        <p:nvSpPr>
          <p:cNvPr id="2" name="Title 1"/>
          <p:cNvSpPr>
            <a:spLocks noGrp="1"/>
          </p:cNvSpPr>
          <p:nvPr>
            <p:ph type="title"/>
          </p:nvPr>
        </p:nvSpPr>
        <p:spPr/>
        <p:txBody>
          <a:bodyPr/>
          <a:lstStyle/>
          <a:p>
            <a:pPr lvl="1" algn="l" rtl="0">
              <a:lnSpc>
                <a:spcPct val="90000"/>
              </a:lnSpc>
              <a:spcBef>
                <a:spcPct val="0"/>
              </a:spcBef>
            </a:pPr>
            <a:r>
              <a:rPr lang="en-IN" sz="3200" b="1" dirty="0" smtClean="0">
                <a:latin typeface="Times New Roman" panose="02020603050405020304" pitchFamily="18" charset="0"/>
                <a:cs typeface="Times New Roman" panose="02020603050405020304" pitchFamily="18" charset="0"/>
              </a:rPr>
              <a:t>                     STEPS IN BP MEASUREMENTS</a:t>
            </a:r>
            <a:r>
              <a:rPr lang="en-IN" dirty="0" smtClean="0">
                <a:latin typeface="Times New Roman" panose="02020603050405020304" pitchFamily="18" charset="0"/>
                <a:cs typeface="Times New Roman" panose="02020603050405020304" pitchFamily="18" charset="0"/>
              </a:rPr>
              <a:t/>
            </a:r>
            <a:br>
              <a:rPr lang="en-IN" dirty="0" smtClean="0">
                <a:latin typeface="Times New Roman" panose="02020603050405020304" pitchFamily="18" charset="0"/>
                <a:cs typeface="Times New Roman" panose="02020603050405020304" pitchFamily="18" charset="0"/>
              </a:rPr>
            </a:br>
            <a:r>
              <a:rPr lang="en-IN" dirty="0" smtClean="0">
                <a:latin typeface="Times New Roman" panose="02020603050405020304" pitchFamily="18" charset="0"/>
                <a:cs typeface="Times New Roman" panose="02020603050405020304" pitchFamily="18" charset="0"/>
              </a:rPr>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0" y="431074"/>
            <a:ext cx="12017829" cy="6270172"/>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0A130C6A-3910-4438-BE0A-26D488AD90C2}"/>
              </a:ext>
            </a:extLst>
          </p:cNvPr>
          <p:cNvSpPr>
            <a:spLocks noGrp="1"/>
          </p:cNvSpPr>
          <p:nvPr>
            <p:ph type="ftr" sz="quarter" idx="11"/>
          </p:nvPr>
        </p:nvSpPr>
        <p:spPr>
          <a:xfrm>
            <a:off x="2421835" y="6492875"/>
            <a:ext cx="4114800" cy="365125"/>
          </a:xfrm>
        </p:spPr>
        <p:txBody>
          <a:bodyPr/>
          <a:lstStyle/>
          <a:p>
            <a:r>
              <a:rPr lang="en-US" dirty="0"/>
              <a:t>ACC 2017/ESC 2018</a:t>
            </a:r>
          </a:p>
        </p:txBody>
      </p:sp>
      <p:sp>
        <p:nvSpPr>
          <p:cNvPr id="6" name="Title 5">
            <a:extLst>
              <a:ext uri="{FF2B5EF4-FFF2-40B4-BE49-F238E27FC236}">
                <a16:creationId xmlns="" xmlns:a16="http://schemas.microsoft.com/office/drawing/2014/main" id="{0E2B25AE-AF51-4241-9BD2-6903E7F1937D}"/>
              </a:ext>
            </a:extLst>
          </p:cNvPr>
          <p:cNvSpPr>
            <a:spLocks noGrp="1"/>
          </p:cNvSpPr>
          <p:nvPr>
            <p:ph type="title"/>
          </p:nvPr>
        </p:nvSpPr>
        <p:spPr>
          <a:xfrm>
            <a:off x="927652" y="445914"/>
            <a:ext cx="10679045" cy="1325563"/>
          </a:xfrm>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CHECKLIST FOR ACCURATE MEASUREMENT OF  BP</a:t>
            </a:r>
          </a:p>
        </p:txBody>
      </p:sp>
      <p:graphicFrame>
        <p:nvGraphicFramePr>
          <p:cNvPr id="2" name="Table 1">
            <a:extLst>
              <a:ext uri="{FF2B5EF4-FFF2-40B4-BE49-F238E27FC236}">
                <a16:creationId xmlns="" xmlns:a16="http://schemas.microsoft.com/office/drawing/2014/main" id="{D9B5681C-4C82-4614-A9DF-29352309570E}"/>
              </a:ext>
            </a:extLst>
          </p:cNvPr>
          <p:cNvGraphicFramePr>
            <a:graphicFrameLocks noGrp="1"/>
          </p:cNvGraphicFramePr>
          <p:nvPr>
            <p:extLst>
              <p:ext uri="{D42A27DB-BD31-4B8C-83A1-F6EECF244321}">
                <p14:modId xmlns="" xmlns:p14="http://schemas.microsoft.com/office/powerpoint/2010/main" val="1701690629"/>
              </p:ext>
            </p:extLst>
          </p:nvPr>
        </p:nvGraphicFramePr>
        <p:xfrm>
          <a:off x="636104" y="1637677"/>
          <a:ext cx="8291445" cy="4774409"/>
        </p:xfrm>
        <a:graphic>
          <a:graphicData uri="http://schemas.openxmlformats.org/drawingml/2006/table">
            <a:tbl>
              <a:tblPr firstRow="1" bandRow="1">
                <a:tableStyleId>{5C22544A-7EE6-4342-B048-85BDC9FD1C3A}</a:tableStyleId>
              </a:tblPr>
              <a:tblGrid>
                <a:gridCol w="8291445">
                  <a:extLst>
                    <a:ext uri="{9D8B030D-6E8A-4147-A177-3AD203B41FA5}">
                      <a16:colId xmlns="" xmlns:a16="http://schemas.microsoft.com/office/drawing/2014/main" val="2359473261"/>
                    </a:ext>
                  </a:extLst>
                </a:gridCol>
              </a:tblGrid>
              <a:tr h="821229">
                <a:tc>
                  <a:txBody>
                    <a:bodyPr/>
                    <a:lstStyle/>
                    <a:p>
                      <a:r>
                        <a:rPr lang="en-IN" dirty="0">
                          <a:latin typeface="Times New Roman" panose="02020603050405020304" pitchFamily="18" charset="0"/>
                          <a:cs typeface="Times New Roman" panose="02020603050405020304" pitchFamily="18" charset="0"/>
                        </a:rPr>
                        <a:t>              </a:t>
                      </a:r>
                      <a:r>
                        <a:rPr lang="en-IN" sz="2800" dirty="0">
                          <a:latin typeface="Times New Roman" panose="02020603050405020304" pitchFamily="18" charset="0"/>
                          <a:cs typeface="Times New Roman" panose="02020603050405020304" pitchFamily="18" charset="0"/>
                        </a:rPr>
                        <a:t>Key Steps for Proper BP Measurements</a:t>
                      </a:r>
                    </a:p>
                  </a:txBody>
                  <a:tcPr/>
                </a:tc>
                <a:extLst>
                  <a:ext uri="{0D108BD9-81ED-4DB2-BD59-A6C34878D82A}">
                    <a16:rowId xmlns="" xmlns:a16="http://schemas.microsoft.com/office/drawing/2014/main" val="3864310118"/>
                  </a:ext>
                </a:extLst>
              </a:tr>
              <a:tr h="587744">
                <a:tc>
                  <a:txBody>
                    <a:bodyPr/>
                    <a:lstStyle/>
                    <a:p>
                      <a:r>
                        <a:rPr lang="en-IN" dirty="0">
                          <a:latin typeface="Times New Roman" panose="02020603050405020304" pitchFamily="18" charset="0"/>
                          <a:cs typeface="Times New Roman" panose="02020603050405020304" pitchFamily="18" charset="0"/>
                        </a:rPr>
                        <a:t>Step 1: Properly prepare the patient</a:t>
                      </a:r>
                    </a:p>
                  </a:txBody>
                  <a:tcPr/>
                </a:tc>
                <a:extLst>
                  <a:ext uri="{0D108BD9-81ED-4DB2-BD59-A6C34878D82A}">
                    <a16:rowId xmlns="" xmlns:a16="http://schemas.microsoft.com/office/drawing/2014/main" val="449345172"/>
                  </a:ext>
                </a:extLst>
              </a:tr>
              <a:tr h="587744">
                <a:tc>
                  <a:txBody>
                    <a:bodyPr/>
                    <a:lstStyle/>
                    <a:p>
                      <a:r>
                        <a:rPr lang="en-IN" dirty="0">
                          <a:latin typeface="Times New Roman" panose="02020603050405020304" pitchFamily="18" charset="0"/>
                          <a:cs typeface="Times New Roman" panose="02020603050405020304" pitchFamily="18" charset="0"/>
                        </a:rPr>
                        <a:t>Step 2: Use proper technique for BP measurements</a:t>
                      </a:r>
                    </a:p>
                  </a:txBody>
                  <a:tcPr/>
                </a:tc>
                <a:extLst>
                  <a:ext uri="{0D108BD9-81ED-4DB2-BD59-A6C34878D82A}">
                    <a16:rowId xmlns="" xmlns:a16="http://schemas.microsoft.com/office/drawing/2014/main" val="1597888931"/>
                  </a:ext>
                </a:extLst>
              </a:tr>
              <a:tr h="1014460">
                <a:tc>
                  <a:txBody>
                    <a:bodyPr/>
                    <a:lstStyle/>
                    <a:p>
                      <a:r>
                        <a:rPr lang="en-IN" dirty="0">
                          <a:latin typeface="Times New Roman" panose="02020603050405020304" pitchFamily="18" charset="0"/>
                          <a:cs typeface="Times New Roman" panose="02020603050405020304" pitchFamily="18" charset="0"/>
                        </a:rPr>
                        <a:t>Step 3: Take the proper measurements needed for diagnosis and treatment of elevated BP/hypertension</a:t>
                      </a:r>
                    </a:p>
                  </a:txBody>
                  <a:tcPr/>
                </a:tc>
                <a:extLst>
                  <a:ext uri="{0D108BD9-81ED-4DB2-BD59-A6C34878D82A}">
                    <a16:rowId xmlns="" xmlns:a16="http://schemas.microsoft.com/office/drawing/2014/main" val="1253600923"/>
                  </a:ext>
                </a:extLst>
              </a:tr>
              <a:tr h="587744">
                <a:tc>
                  <a:txBody>
                    <a:bodyPr/>
                    <a:lstStyle/>
                    <a:p>
                      <a:r>
                        <a:rPr lang="en-IN" dirty="0">
                          <a:latin typeface="Times New Roman" panose="02020603050405020304" pitchFamily="18" charset="0"/>
                          <a:cs typeface="Times New Roman" panose="02020603050405020304" pitchFamily="18" charset="0"/>
                        </a:rPr>
                        <a:t>Step 4: Properly document accurate BP readings.</a:t>
                      </a:r>
                    </a:p>
                  </a:txBody>
                  <a:tcPr/>
                </a:tc>
                <a:extLst>
                  <a:ext uri="{0D108BD9-81ED-4DB2-BD59-A6C34878D82A}">
                    <a16:rowId xmlns="" xmlns:a16="http://schemas.microsoft.com/office/drawing/2014/main" val="2788083338"/>
                  </a:ext>
                </a:extLst>
              </a:tr>
              <a:tr h="587744">
                <a:tc>
                  <a:txBody>
                    <a:bodyPr/>
                    <a:lstStyle/>
                    <a:p>
                      <a:r>
                        <a:rPr lang="en-IN" dirty="0">
                          <a:latin typeface="Times New Roman" panose="02020603050405020304" pitchFamily="18" charset="0"/>
                          <a:cs typeface="Times New Roman" panose="02020603050405020304" pitchFamily="18" charset="0"/>
                        </a:rPr>
                        <a:t>Step 5: Average the readings.</a:t>
                      </a:r>
                    </a:p>
                  </a:txBody>
                  <a:tcPr/>
                </a:tc>
                <a:extLst>
                  <a:ext uri="{0D108BD9-81ED-4DB2-BD59-A6C34878D82A}">
                    <a16:rowId xmlns="" xmlns:a16="http://schemas.microsoft.com/office/drawing/2014/main" val="2918359985"/>
                  </a:ext>
                </a:extLst>
              </a:tr>
              <a:tr h="587744">
                <a:tc>
                  <a:txBody>
                    <a:bodyPr/>
                    <a:lstStyle/>
                    <a:p>
                      <a:r>
                        <a:rPr lang="en-IN" dirty="0">
                          <a:latin typeface="Times New Roman" panose="02020603050405020304" pitchFamily="18" charset="0"/>
                          <a:cs typeface="Times New Roman" panose="02020603050405020304" pitchFamily="18" charset="0"/>
                        </a:rPr>
                        <a:t>Step 6: Provide BP readings to patient</a:t>
                      </a:r>
                    </a:p>
                  </a:txBody>
                  <a:tcPr/>
                </a:tc>
                <a:extLst>
                  <a:ext uri="{0D108BD9-81ED-4DB2-BD59-A6C34878D82A}">
                    <a16:rowId xmlns="" xmlns:a16="http://schemas.microsoft.com/office/drawing/2014/main" val="2593568866"/>
                  </a:ext>
                </a:extLst>
              </a:tr>
            </a:tbl>
          </a:graphicData>
        </a:graphic>
      </p:graphicFrame>
      <p:pic>
        <p:nvPicPr>
          <p:cNvPr id="7" name="Picture 6">
            <a:extLst>
              <a:ext uri="{FF2B5EF4-FFF2-40B4-BE49-F238E27FC236}">
                <a16:creationId xmlns="" xmlns:a16="http://schemas.microsoft.com/office/drawing/2014/main" id="{E6B26BD5-B7BD-4343-90FB-59064C5DDE8A}"/>
              </a:ext>
            </a:extLst>
          </p:cNvPr>
          <p:cNvPicPr>
            <a:picLocks noChangeAspect="1"/>
          </p:cNvPicPr>
          <p:nvPr/>
        </p:nvPicPr>
        <p:blipFill rotWithShape="1">
          <a:blip r:embed="rId2"/>
          <a:srcRect r="38306"/>
          <a:stretch/>
        </p:blipFill>
        <p:spPr>
          <a:xfrm>
            <a:off x="622855" y="1312644"/>
            <a:ext cx="8834778" cy="5562407"/>
          </a:xfrm>
          <a:prstGeom prst="rect">
            <a:avLst/>
          </a:prstGeom>
        </p:spPr>
      </p:pic>
      <p:sp>
        <p:nvSpPr>
          <p:cNvPr id="3" name="TextBox 2">
            <a:extLst>
              <a:ext uri="{FF2B5EF4-FFF2-40B4-BE49-F238E27FC236}">
                <a16:creationId xmlns="" xmlns:a16="http://schemas.microsoft.com/office/drawing/2014/main" id="{1667303E-7436-45B1-A51B-BD1341741E2F}"/>
              </a:ext>
            </a:extLst>
          </p:cNvPr>
          <p:cNvSpPr txBox="1"/>
          <p:nvPr/>
        </p:nvSpPr>
        <p:spPr>
          <a:xfrm>
            <a:off x="8927550" y="1637677"/>
            <a:ext cx="2679148" cy="4613058"/>
          </a:xfrm>
          <a:prstGeom prst="rect">
            <a:avLst/>
          </a:prstGeom>
          <a:solidFill>
            <a:schemeClr val="accent1">
              <a:lumMod val="60000"/>
              <a:lumOff val="40000"/>
            </a:schemeClr>
          </a:solidFill>
          <a:ln>
            <a:solidFill>
              <a:schemeClr val="tx1"/>
            </a:solidFill>
          </a:ln>
        </p:spPr>
        <p:txBody>
          <a:bodyPr wrap="square" rtlCol="0">
            <a:spAutoFit/>
          </a:bodyPr>
          <a:lstStyle/>
          <a:p>
            <a:pPr>
              <a:lnSpc>
                <a:spcPct val="150000"/>
              </a:lnSpc>
            </a:pPr>
            <a:r>
              <a:rPr lang="en-IN" sz="2000" dirty="0"/>
              <a:t>Other points to remember</a:t>
            </a:r>
          </a:p>
          <a:p>
            <a:pPr marL="342900" indent="-342900">
              <a:lnSpc>
                <a:spcPct val="150000"/>
              </a:lnSpc>
              <a:buFont typeface="+mj-lt"/>
              <a:buAutoNum type="arabicPeriod"/>
            </a:pPr>
            <a:r>
              <a:rPr lang="en-IN" sz="2000" dirty="0"/>
              <a:t> SBP by palpatory method</a:t>
            </a:r>
          </a:p>
          <a:p>
            <a:pPr marL="342900" indent="-342900">
              <a:lnSpc>
                <a:spcPct val="150000"/>
              </a:lnSpc>
              <a:buFont typeface="+mj-lt"/>
              <a:buAutoNum type="arabicPeriod"/>
            </a:pPr>
            <a:r>
              <a:rPr lang="en-IN" sz="2000" dirty="0"/>
              <a:t>Inflate cuff 20 to 30 mmHg above this level</a:t>
            </a:r>
          </a:p>
          <a:p>
            <a:pPr marL="342900" indent="-342900">
              <a:lnSpc>
                <a:spcPct val="150000"/>
              </a:lnSpc>
              <a:buFont typeface="+mj-lt"/>
              <a:buAutoNum type="arabicPeriod"/>
            </a:pPr>
            <a:r>
              <a:rPr lang="en-IN" sz="2000" dirty="0"/>
              <a:t>Deflate cuff @</a:t>
            </a:r>
          </a:p>
          <a:p>
            <a:pPr>
              <a:lnSpc>
                <a:spcPct val="150000"/>
              </a:lnSpc>
            </a:pPr>
            <a:r>
              <a:rPr lang="en-IN" sz="2000" dirty="0"/>
              <a:t>     2 mmHg /sec</a:t>
            </a:r>
          </a:p>
          <a:p>
            <a:pPr marL="342900" indent="-342900">
              <a:lnSpc>
                <a:spcPct val="150000"/>
              </a:lnSpc>
              <a:buFont typeface="+mj-lt"/>
              <a:buAutoNum type="arabicPeriod"/>
            </a:pPr>
            <a:endParaRPr lang="en-IN" dirty="0"/>
          </a:p>
        </p:txBody>
      </p:sp>
    </p:spTree>
    <p:extLst>
      <p:ext uri="{BB962C8B-B14F-4D97-AF65-F5344CB8AC3E}">
        <p14:creationId xmlns="" xmlns:p14="http://schemas.microsoft.com/office/powerpoint/2010/main" val="414653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313509" y="287383"/>
            <a:ext cx="11338559" cy="6361611"/>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0" y="378823"/>
            <a:ext cx="11900263" cy="6230983"/>
          </a:xfrm>
          <a:prstGeom prst="rect">
            <a:avLst/>
          </a:prstGeom>
          <a:noFill/>
          <a:ln w="9525">
            <a:noFill/>
            <a:miter lim="800000"/>
            <a:headEnd/>
            <a:tailEnd/>
          </a:ln>
          <a:effectLst/>
        </p:spPr>
      </p:pic>
      <p:sp>
        <p:nvSpPr>
          <p:cNvPr id="2" name="Title 1"/>
          <p:cNvSpPr>
            <a:spLocks noGrp="1"/>
          </p:cNvSpPr>
          <p:nvPr>
            <p:ph type="title"/>
          </p:nvPr>
        </p:nvSpPr>
        <p:spPr>
          <a:xfrm>
            <a:off x="838200" y="365126"/>
            <a:ext cx="10515600" cy="954224"/>
          </a:xfrm>
        </p:spPr>
        <p:txBody>
          <a:bodyPr/>
          <a:lstStyle/>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C57356-0F77-416E-A26E-C50F6E63B173}"/>
              </a:ext>
            </a:extLst>
          </p:cNvPr>
          <p:cNvSpPr>
            <a:spLocks noGrp="1"/>
          </p:cNvSpPr>
          <p:nvPr>
            <p:ph type="title"/>
          </p:nvPr>
        </p:nvSpPr>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 xmlns:a16="http://schemas.microsoft.com/office/drawing/2014/main" id="{C1EBFB6E-053A-4C2B-BEB9-816ED97D5D39}"/>
              </a:ext>
            </a:extLst>
          </p:cNvPr>
          <p:cNvSpPr>
            <a:spLocks noGrp="1"/>
          </p:cNvSpPr>
          <p:nvPr>
            <p:ph idx="1"/>
          </p:nvPr>
        </p:nvSpPr>
        <p:spPr>
          <a:xfrm>
            <a:off x="826911" y="1803047"/>
            <a:ext cx="10515600" cy="4351338"/>
          </a:xfrm>
        </p:spPr>
        <p:txBody>
          <a:bodyPr/>
          <a:lstStyle/>
          <a:p>
            <a:r>
              <a:rPr lang="en-IN" sz="2400" dirty="0">
                <a:latin typeface="Times New Roman" panose="02020603050405020304" pitchFamily="18" charset="0"/>
                <a:cs typeface="Times New Roman" panose="02020603050405020304" pitchFamily="18" charset="0"/>
              </a:rPr>
              <a:t>Control of BP significantly ↓ cardiovascular complications</a:t>
            </a:r>
          </a:p>
          <a:p>
            <a:pPr marL="0" indent="0">
              <a:buNone/>
            </a:pPr>
            <a:r>
              <a:rPr lang="en-IN" dirty="0">
                <a:latin typeface="Times New Roman" panose="02020603050405020304" pitchFamily="18" charset="0"/>
                <a:cs typeface="Times New Roman" panose="02020603050405020304" pitchFamily="18" charset="0"/>
              </a:rPr>
              <a:t>        </a:t>
            </a:r>
          </a:p>
          <a:p>
            <a:pPr marL="0" indent="0">
              <a:buNone/>
            </a:pPr>
            <a:endParaRPr lang="en-IN" dirty="0"/>
          </a:p>
        </p:txBody>
      </p:sp>
      <p:graphicFrame>
        <p:nvGraphicFramePr>
          <p:cNvPr id="4" name="Table 3">
            <a:extLst>
              <a:ext uri="{FF2B5EF4-FFF2-40B4-BE49-F238E27FC236}">
                <a16:creationId xmlns="" xmlns:a16="http://schemas.microsoft.com/office/drawing/2014/main" id="{30DF167F-EB2A-4EFE-8FC7-435030AE9A75}"/>
              </a:ext>
            </a:extLst>
          </p:cNvPr>
          <p:cNvGraphicFramePr>
            <a:graphicFrameLocks noGrp="1"/>
          </p:cNvGraphicFramePr>
          <p:nvPr>
            <p:extLst>
              <p:ext uri="{D42A27DB-BD31-4B8C-83A1-F6EECF244321}">
                <p14:modId xmlns="" xmlns:p14="http://schemas.microsoft.com/office/powerpoint/2010/main" val="3124607844"/>
              </p:ext>
            </p:extLst>
          </p:nvPr>
        </p:nvGraphicFramePr>
        <p:xfrm>
          <a:off x="1046922" y="2370020"/>
          <a:ext cx="8931966" cy="2748192"/>
        </p:xfrm>
        <a:graphic>
          <a:graphicData uri="http://schemas.openxmlformats.org/drawingml/2006/table">
            <a:tbl>
              <a:tblPr firstRow="1" bandRow="1">
                <a:tableStyleId>{5C22544A-7EE6-4342-B048-85BDC9FD1C3A}</a:tableStyleId>
              </a:tblPr>
              <a:tblGrid>
                <a:gridCol w="4465983">
                  <a:extLst>
                    <a:ext uri="{9D8B030D-6E8A-4147-A177-3AD203B41FA5}">
                      <a16:colId xmlns="" xmlns:a16="http://schemas.microsoft.com/office/drawing/2014/main" val="2544970249"/>
                    </a:ext>
                  </a:extLst>
                </a:gridCol>
                <a:gridCol w="4465983">
                  <a:extLst>
                    <a:ext uri="{9D8B030D-6E8A-4147-A177-3AD203B41FA5}">
                      <a16:colId xmlns="" xmlns:a16="http://schemas.microsoft.com/office/drawing/2014/main" val="1234094834"/>
                    </a:ext>
                  </a:extLst>
                </a:gridCol>
              </a:tblGrid>
              <a:tr h="458032">
                <a:tc>
                  <a:txBody>
                    <a:bodyPr/>
                    <a:lstStyle/>
                    <a:p>
                      <a:r>
                        <a:rPr lang="en-IN" sz="2000" dirty="0">
                          <a:latin typeface="Times New Roman" panose="02020603050405020304" pitchFamily="18" charset="0"/>
                          <a:cs typeface="Times New Roman" panose="02020603050405020304" pitchFamily="18" charset="0"/>
                        </a:rPr>
                        <a:t>10/5 mmHg reduction in BP </a:t>
                      </a:r>
                    </a:p>
                  </a:txBody>
                  <a:tcPr/>
                </a:tc>
                <a:tc>
                  <a:txBody>
                    <a:bodyPr/>
                    <a:lstStyle/>
                    <a:p>
                      <a:pPr algn="ctr"/>
                      <a:r>
                        <a:rPr lang="en-IN" sz="2000" dirty="0">
                          <a:latin typeface="Times New Roman" panose="02020603050405020304" pitchFamily="18" charset="0"/>
                          <a:cs typeface="Times New Roman" panose="02020603050405020304" pitchFamily="18" charset="0"/>
                        </a:rPr>
                        <a:t>Average reduction in events (%)</a:t>
                      </a:r>
                    </a:p>
                  </a:txBody>
                  <a:tcPr/>
                </a:tc>
                <a:extLst>
                  <a:ext uri="{0D108BD9-81ED-4DB2-BD59-A6C34878D82A}">
                    <a16:rowId xmlns="" xmlns:a16="http://schemas.microsoft.com/office/drawing/2014/main" val="2144378204"/>
                  </a:ext>
                </a:extLst>
              </a:tr>
              <a:tr h="458032">
                <a:tc>
                  <a:txBody>
                    <a:bodyPr/>
                    <a:lstStyle/>
                    <a:p>
                      <a:r>
                        <a:rPr lang="en-IN" sz="2000" dirty="0">
                          <a:latin typeface="Times New Roman" panose="02020603050405020304" pitchFamily="18" charset="0"/>
                          <a:cs typeface="Times New Roman" panose="02020603050405020304" pitchFamily="18" charset="0"/>
                        </a:rPr>
                        <a:t>All major CV events </a:t>
                      </a:r>
                    </a:p>
                  </a:txBody>
                  <a:tcPr/>
                </a:tc>
                <a:tc>
                  <a:txBody>
                    <a:bodyPr/>
                    <a:lstStyle/>
                    <a:p>
                      <a:pPr algn="ctr"/>
                      <a:r>
                        <a:rPr lang="en-IN" sz="2000" dirty="0">
                          <a:latin typeface="Times New Roman" panose="02020603050405020304" pitchFamily="18" charset="0"/>
                          <a:cs typeface="Times New Roman" panose="02020603050405020304" pitchFamily="18" charset="0"/>
                        </a:rPr>
                        <a:t>20 %</a:t>
                      </a:r>
                    </a:p>
                  </a:txBody>
                  <a:tcPr/>
                </a:tc>
                <a:extLst>
                  <a:ext uri="{0D108BD9-81ED-4DB2-BD59-A6C34878D82A}">
                    <a16:rowId xmlns="" xmlns:a16="http://schemas.microsoft.com/office/drawing/2014/main" val="113546980"/>
                  </a:ext>
                </a:extLst>
              </a:tr>
              <a:tr h="458032">
                <a:tc>
                  <a:txBody>
                    <a:bodyPr/>
                    <a:lstStyle/>
                    <a:p>
                      <a:r>
                        <a:rPr lang="en-IN" sz="2000" dirty="0">
                          <a:latin typeface="Times New Roman" panose="02020603050405020304" pitchFamily="18" charset="0"/>
                          <a:cs typeface="Times New Roman" panose="02020603050405020304" pitchFamily="18" charset="0"/>
                        </a:rPr>
                        <a:t>All cause- mortality</a:t>
                      </a:r>
                    </a:p>
                  </a:txBody>
                  <a:tcPr/>
                </a:tc>
                <a:tc>
                  <a:txBody>
                    <a:bodyPr/>
                    <a:lstStyle/>
                    <a:p>
                      <a:pPr algn="ctr"/>
                      <a:r>
                        <a:rPr lang="en-IN" sz="2000" dirty="0">
                          <a:latin typeface="Times New Roman" panose="02020603050405020304" pitchFamily="18" charset="0"/>
                          <a:cs typeface="Times New Roman" panose="02020603050405020304" pitchFamily="18" charset="0"/>
                        </a:rPr>
                        <a:t>10-15%</a:t>
                      </a:r>
                    </a:p>
                  </a:txBody>
                  <a:tcPr/>
                </a:tc>
                <a:extLst>
                  <a:ext uri="{0D108BD9-81ED-4DB2-BD59-A6C34878D82A}">
                    <a16:rowId xmlns="" xmlns:a16="http://schemas.microsoft.com/office/drawing/2014/main" val="1835532838"/>
                  </a:ext>
                </a:extLst>
              </a:tr>
              <a:tr h="458032">
                <a:tc>
                  <a:txBody>
                    <a:bodyPr/>
                    <a:lstStyle/>
                    <a:p>
                      <a:r>
                        <a:rPr lang="en-IN" sz="2000" dirty="0">
                          <a:latin typeface="Times New Roman" panose="02020603050405020304" pitchFamily="18" charset="0"/>
                          <a:cs typeface="Times New Roman" panose="02020603050405020304" pitchFamily="18" charset="0"/>
                        </a:rPr>
                        <a:t>Stroke</a:t>
                      </a:r>
                    </a:p>
                  </a:txBody>
                  <a:tcPr/>
                </a:tc>
                <a:tc>
                  <a:txBody>
                    <a:bodyPr/>
                    <a:lstStyle/>
                    <a:p>
                      <a:pPr algn="ctr"/>
                      <a:r>
                        <a:rPr lang="en-IN" sz="2000" dirty="0">
                          <a:latin typeface="Times New Roman" panose="02020603050405020304" pitchFamily="18" charset="0"/>
                          <a:cs typeface="Times New Roman" panose="02020603050405020304" pitchFamily="18" charset="0"/>
                        </a:rPr>
                        <a:t>35%</a:t>
                      </a:r>
                    </a:p>
                  </a:txBody>
                  <a:tcPr/>
                </a:tc>
                <a:extLst>
                  <a:ext uri="{0D108BD9-81ED-4DB2-BD59-A6C34878D82A}">
                    <a16:rowId xmlns="" xmlns:a16="http://schemas.microsoft.com/office/drawing/2014/main" val="3353213522"/>
                  </a:ext>
                </a:extLst>
              </a:tr>
              <a:tr h="458032">
                <a:tc>
                  <a:txBody>
                    <a:bodyPr/>
                    <a:lstStyle/>
                    <a:p>
                      <a:r>
                        <a:rPr lang="en-IN" sz="2000" dirty="0">
                          <a:latin typeface="Times New Roman" panose="02020603050405020304" pitchFamily="18" charset="0"/>
                          <a:cs typeface="Times New Roman" panose="02020603050405020304" pitchFamily="18" charset="0"/>
                        </a:rPr>
                        <a:t>Coronary events</a:t>
                      </a:r>
                    </a:p>
                  </a:txBody>
                  <a:tcPr/>
                </a:tc>
                <a:tc>
                  <a:txBody>
                    <a:bodyPr/>
                    <a:lstStyle/>
                    <a:p>
                      <a:pPr algn="ctr"/>
                      <a:r>
                        <a:rPr lang="en-IN" sz="2000" dirty="0">
                          <a:latin typeface="Times New Roman" panose="02020603050405020304" pitchFamily="18" charset="0"/>
                          <a:cs typeface="Times New Roman" panose="02020603050405020304" pitchFamily="18" charset="0"/>
                        </a:rPr>
                        <a:t>20%</a:t>
                      </a:r>
                    </a:p>
                  </a:txBody>
                  <a:tcPr/>
                </a:tc>
                <a:extLst>
                  <a:ext uri="{0D108BD9-81ED-4DB2-BD59-A6C34878D82A}">
                    <a16:rowId xmlns="" xmlns:a16="http://schemas.microsoft.com/office/drawing/2014/main" val="2308884543"/>
                  </a:ext>
                </a:extLst>
              </a:tr>
              <a:tr h="458032">
                <a:tc>
                  <a:txBody>
                    <a:bodyPr/>
                    <a:lstStyle/>
                    <a:p>
                      <a:r>
                        <a:rPr lang="en-IN" sz="2000" dirty="0">
                          <a:latin typeface="Times New Roman" panose="02020603050405020304" pitchFamily="18" charset="0"/>
                          <a:cs typeface="Times New Roman" panose="02020603050405020304" pitchFamily="18" charset="0"/>
                        </a:rPr>
                        <a:t>Heart failure</a:t>
                      </a:r>
                    </a:p>
                  </a:txBody>
                  <a:tcPr/>
                </a:tc>
                <a:tc>
                  <a:txBody>
                    <a:bodyPr/>
                    <a:lstStyle/>
                    <a:p>
                      <a:pPr algn="ctr"/>
                      <a:r>
                        <a:rPr lang="en-IN" sz="2000" dirty="0">
                          <a:latin typeface="Times New Roman" panose="02020603050405020304" pitchFamily="18" charset="0"/>
                          <a:cs typeface="Times New Roman" panose="02020603050405020304" pitchFamily="18" charset="0"/>
                        </a:rPr>
                        <a:t>40 %</a:t>
                      </a:r>
                    </a:p>
                  </a:txBody>
                  <a:tcPr/>
                </a:tc>
                <a:extLst>
                  <a:ext uri="{0D108BD9-81ED-4DB2-BD59-A6C34878D82A}">
                    <a16:rowId xmlns="" xmlns:a16="http://schemas.microsoft.com/office/drawing/2014/main" val="1513458555"/>
                  </a:ext>
                </a:extLst>
              </a:tr>
            </a:tbl>
          </a:graphicData>
        </a:graphic>
      </p:graphicFrame>
      <p:sp>
        <p:nvSpPr>
          <p:cNvPr id="5" name="Footer Placeholder 4">
            <a:extLst>
              <a:ext uri="{FF2B5EF4-FFF2-40B4-BE49-F238E27FC236}">
                <a16:creationId xmlns="" xmlns:a16="http://schemas.microsoft.com/office/drawing/2014/main" id="{6C625C83-7CFB-48ED-AA8B-7432B281E86E}"/>
              </a:ext>
            </a:extLst>
          </p:cNvPr>
          <p:cNvSpPr>
            <a:spLocks noGrp="1"/>
          </p:cNvSpPr>
          <p:nvPr>
            <p:ph type="ftr" sz="quarter" idx="11"/>
          </p:nvPr>
        </p:nvSpPr>
        <p:spPr>
          <a:xfrm>
            <a:off x="284922" y="5974729"/>
            <a:ext cx="11622156" cy="103629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Times New Roman" panose="02020603050405020304" pitchFamily="18" charset="0"/>
                <a:cs typeface="Times New Roman" panose="02020603050405020304" pitchFamily="18" charset="0"/>
              </a:rPr>
              <a:t>Ettehad</a:t>
            </a: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rPr>
              <a:t> D et al, Blood pressure lowering for prevention of cardiovascular disease and death, systematic review and meta analysis, Lancet 2016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Times New Roman" panose="02020603050405020304" pitchFamily="18" charset="0"/>
                <a:cs typeface="Times New Roman" panose="02020603050405020304" pitchFamily="18" charset="0"/>
              </a:rPr>
              <a:t>Thomopoulos</a:t>
            </a: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rPr>
              <a:t> c et al ,,Effects of BP lowering on outcome incidence in </a:t>
            </a:r>
            <a:r>
              <a:rPr kumimoji="0" lang="en-US" sz="1200" b="0" i="0" u="none" strike="noStrike" kern="1200" cap="none" spc="0" normalizeH="0" baseline="0" noProof="0" dirty="0" err="1">
                <a:ln>
                  <a:noFill/>
                </a:ln>
                <a:solidFill>
                  <a:prstClr val="black">
                    <a:tint val="75000"/>
                  </a:prstClr>
                </a:solidFill>
                <a:effectLst/>
                <a:uLnTx/>
                <a:uFillTx/>
                <a:latin typeface="Times New Roman" panose="02020603050405020304" pitchFamily="18" charset="0"/>
                <a:cs typeface="Times New Roman" panose="02020603050405020304" pitchFamily="18" charset="0"/>
              </a:rPr>
              <a:t>hypertension,overview</a:t>
            </a: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rPr>
              <a:t> meta analysis and meta-regression analysis of randomized </a:t>
            </a:r>
            <a:r>
              <a:rPr kumimoji="0" lang="en-US" sz="1200" b="0" i="0" u="none" strike="noStrike" kern="1200" cap="none" spc="0" normalizeH="0" baseline="0" noProof="0" dirty="0" err="1">
                <a:ln>
                  <a:noFill/>
                </a:ln>
                <a:solidFill>
                  <a:prstClr val="black">
                    <a:tint val="75000"/>
                  </a:prstClr>
                </a:solidFill>
                <a:effectLst/>
                <a:uLnTx/>
                <a:uFillTx/>
                <a:latin typeface="Times New Roman" panose="02020603050405020304" pitchFamily="18" charset="0"/>
                <a:cs typeface="Times New Roman" panose="02020603050405020304" pitchFamily="18" charset="0"/>
              </a:rPr>
              <a:t>trials,j</a:t>
            </a: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tint val="75000"/>
                  </a:prstClr>
                </a:solidFill>
                <a:effectLst/>
                <a:uLnTx/>
                <a:uFillTx/>
                <a:latin typeface="Times New Roman" panose="02020603050405020304" pitchFamily="18" charset="0"/>
                <a:cs typeface="Times New Roman" panose="02020603050405020304" pitchFamily="18" charset="0"/>
              </a:rPr>
              <a:t>hypertens</a:t>
            </a: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rPr>
              <a:t> 2014</a:t>
            </a:r>
          </a:p>
        </p:txBody>
      </p:sp>
      <p:sp>
        <p:nvSpPr>
          <p:cNvPr id="6" name="TextBox 5">
            <a:extLst>
              <a:ext uri="{FF2B5EF4-FFF2-40B4-BE49-F238E27FC236}">
                <a16:creationId xmlns="" xmlns:a16="http://schemas.microsoft.com/office/drawing/2014/main" id="{DE385416-DE40-4D9B-8A0C-4BE931264038}"/>
              </a:ext>
            </a:extLst>
          </p:cNvPr>
          <p:cNvSpPr txBox="1"/>
          <p:nvPr/>
        </p:nvSpPr>
        <p:spPr>
          <a:xfrm>
            <a:off x="284922" y="5974729"/>
            <a:ext cx="2392017"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CV - cardiovascular</a:t>
            </a:r>
          </a:p>
        </p:txBody>
      </p:sp>
    </p:spTree>
    <p:extLst>
      <p:ext uri="{BB962C8B-B14F-4D97-AF65-F5344CB8AC3E}">
        <p14:creationId xmlns="" xmlns:p14="http://schemas.microsoft.com/office/powerpoint/2010/main" val="32886372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627018" y="1345474"/>
            <a:ext cx="11051176" cy="4781006"/>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E85E14E-123F-4BA0-9D8F-35DCE86F9EBD}"/>
              </a:ext>
            </a:extLst>
          </p:cNvPr>
          <p:cNvSpPr>
            <a:spLocks noGrp="1"/>
          </p:cNvSpPr>
          <p:nvPr>
            <p:ph idx="1"/>
          </p:nvPr>
        </p:nvSpPr>
        <p:spPr>
          <a:xfrm>
            <a:off x="838200" y="1225825"/>
            <a:ext cx="10515600" cy="5452580"/>
          </a:xfrm>
        </p:spPr>
        <p:txBody>
          <a:bodyPr>
            <a:noAutofit/>
          </a:bodyPr>
          <a:lstStyle/>
          <a:p>
            <a:pPr>
              <a:lnSpc>
                <a:spcPct val="150000"/>
              </a:lnSpc>
            </a:pPr>
            <a:r>
              <a:rPr lang="en-IN" sz="2400" dirty="0" err="1">
                <a:latin typeface="Times New Roman" panose="02020603050405020304" pitchFamily="18" charset="0"/>
                <a:cs typeface="Times New Roman" panose="02020603050405020304" pitchFamily="18" charset="0"/>
              </a:rPr>
              <a:t>Oscillometric</a:t>
            </a:r>
            <a:r>
              <a:rPr lang="en-IN" sz="2400" dirty="0">
                <a:latin typeface="Times New Roman" panose="02020603050405020304" pitchFamily="18" charset="0"/>
                <a:cs typeface="Times New Roman" panose="02020603050405020304" pitchFamily="18" charset="0"/>
              </a:rPr>
              <a:t> monitor </a:t>
            </a:r>
            <a:r>
              <a:rPr lang="en-IN" sz="2400" dirty="0" smtClean="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unattended for 5 mins  </a:t>
            </a:r>
          </a:p>
          <a:p>
            <a:pPr>
              <a:lnSpc>
                <a:spcPct val="150000"/>
              </a:lnSpc>
            </a:pPr>
            <a:r>
              <a:rPr lang="en-IN" sz="2400" dirty="0">
                <a:latin typeface="Times New Roman" panose="02020603050405020304" pitchFamily="18" charset="0"/>
                <a:cs typeface="Times New Roman" panose="02020603050405020304" pitchFamily="18" charset="0"/>
              </a:rPr>
              <a:t>3 readings at 1 min interval </a:t>
            </a:r>
            <a:r>
              <a:rPr lang="en-IN" sz="2400" dirty="0" smtClean="0">
                <a:latin typeface="Times New Roman" panose="02020603050405020304" pitchFamily="18" charset="0"/>
                <a:cs typeface="Times New Roman" panose="02020603050405020304" pitchFamily="18" charset="0"/>
              </a:rPr>
              <a:t>with single activation.</a:t>
            </a:r>
            <a:endParaRPr lang="en-IN" sz="2400" dirty="0">
              <a:latin typeface="Times New Roman" panose="02020603050405020304" pitchFamily="18" charset="0"/>
              <a:cs typeface="Times New Roman" panose="02020603050405020304" pitchFamily="18" charset="0"/>
            </a:endParaRPr>
          </a:p>
          <a:p>
            <a:pPr>
              <a:lnSpc>
                <a:spcPct val="150000"/>
              </a:lnSpc>
            </a:pPr>
            <a:r>
              <a:rPr lang="en-IN" sz="2400" dirty="0">
                <a:latin typeface="Times New Roman" panose="02020603050405020304" pitchFamily="18" charset="0"/>
                <a:cs typeface="Times New Roman" panose="02020603050405020304" pitchFamily="18" charset="0"/>
              </a:rPr>
              <a:t>It is preferred over conventional office BP</a:t>
            </a:r>
          </a:p>
          <a:p>
            <a:pPr lvl="1">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Minimizes white coat reaction</a:t>
            </a:r>
          </a:p>
          <a:p>
            <a:pPr lvl="1">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Correlates better with home or awake ambulatory BP</a:t>
            </a:r>
          </a:p>
          <a:p>
            <a:pPr>
              <a:lnSpc>
                <a:spcPct val="150000"/>
              </a:lnSpc>
            </a:pPr>
            <a:r>
              <a:rPr lang="en-IN" sz="2400" dirty="0">
                <a:latin typeface="Times New Roman" panose="02020603050405020304" pitchFamily="18" charset="0"/>
                <a:cs typeface="Times New Roman" panose="02020603050405020304" pitchFamily="18" charset="0"/>
              </a:rPr>
              <a:t>AOBP is 15/10 mmHg lower than conventional office BP</a:t>
            </a:r>
          </a:p>
          <a:p>
            <a:pPr>
              <a:lnSpc>
                <a:spcPct val="150000"/>
              </a:lnSpc>
            </a:pPr>
            <a:r>
              <a:rPr lang="en-IN" sz="2400" dirty="0">
                <a:latin typeface="Times New Roman" panose="02020603050405020304" pitchFamily="18" charset="0"/>
                <a:cs typeface="Times New Roman" panose="02020603050405020304" pitchFamily="18" charset="0"/>
              </a:rPr>
              <a:t>HTN if AOBP ≥ 135/85 mmHg</a:t>
            </a:r>
          </a:p>
        </p:txBody>
      </p:sp>
      <p:sp>
        <p:nvSpPr>
          <p:cNvPr id="2" name="Title 1">
            <a:extLst>
              <a:ext uri="{FF2B5EF4-FFF2-40B4-BE49-F238E27FC236}">
                <a16:creationId xmlns="" xmlns:a16="http://schemas.microsoft.com/office/drawing/2014/main" id="{E41EF4D8-A5EB-4B78-8571-4CCEEE7FC488}"/>
              </a:ext>
            </a:extLst>
          </p:cNvPr>
          <p:cNvSpPr>
            <a:spLocks noGrp="1"/>
          </p:cNvSpPr>
          <p:nvPr>
            <p:ph type="title"/>
          </p:nvPr>
        </p:nvSpPr>
        <p:spPr>
          <a:xfrm>
            <a:off x="838200" y="0"/>
            <a:ext cx="10515600" cy="1325563"/>
          </a:xfrm>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AUTOMATED OFFICE BLOOD PRESSURE(AOBP)</a:t>
            </a:r>
          </a:p>
        </p:txBody>
      </p:sp>
    </p:spTree>
    <p:extLst>
      <p:ext uri="{BB962C8B-B14F-4D97-AF65-F5344CB8AC3E}">
        <p14:creationId xmlns="" xmlns:p14="http://schemas.microsoft.com/office/powerpoint/2010/main" val="1241741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470262" y="404948"/>
            <a:ext cx="11207931" cy="6113417"/>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535577" y="339634"/>
            <a:ext cx="11129553" cy="6152606"/>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313509" y="378823"/>
            <a:ext cx="11586754" cy="6283234"/>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40D00C7-A6A0-4501-B05A-E1406CAD6151}"/>
              </a:ext>
            </a:extLst>
          </p:cNvPr>
          <p:cNvSpPr>
            <a:spLocks noGrp="1"/>
          </p:cNvSpPr>
          <p:nvPr>
            <p:ph idx="1"/>
          </p:nvPr>
        </p:nvSpPr>
        <p:spPr>
          <a:xfrm>
            <a:off x="662609" y="1571419"/>
            <a:ext cx="10691191" cy="5032375"/>
          </a:xfrm>
        </p:spPr>
        <p:txBody>
          <a:bodyPr>
            <a:normAutofit lnSpcReduction="10000"/>
          </a:bodyPr>
          <a:lstStyle/>
          <a:p>
            <a:pPr>
              <a:lnSpc>
                <a:spcPct val="150000"/>
              </a:lnSpc>
            </a:pPr>
            <a:r>
              <a:rPr lang="en-IN" sz="2400" dirty="0">
                <a:latin typeface="Times New Roman" panose="02020603050405020304" pitchFamily="18" charset="0"/>
                <a:cs typeface="Times New Roman" panose="02020603050405020304" pitchFamily="18" charset="0"/>
              </a:rPr>
              <a:t>Procedure : after 5 mins of rest , two </a:t>
            </a:r>
            <a:r>
              <a:rPr lang="en-IN" sz="2400" dirty="0" smtClean="0">
                <a:latin typeface="Times New Roman" panose="02020603050405020304" pitchFamily="18" charset="0"/>
                <a:cs typeface="Times New Roman" panose="02020603050405020304" pitchFamily="18" charset="0"/>
              </a:rPr>
              <a:t>readings 1min apart </a:t>
            </a:r>
            <a:r>
              <a:rPr lang="en-IN" sz="2400" dirty="0">
                <a:latin typeface="Times New Roman" panose="02020603050405020304" pitchFamily="18" charset="0"/>
                <a:cs typeface="Times New Roman" panose="02020603050405020304" pitchFamily="18" charset="0"/>
              </a:rPr>
              <a:t>each in the morning </a:t>
            </a:r>
          </a:p>
          <a:p>
            <a:pPr marL="0" indent="0">
              <a:lnSpc>
                <a:spcPct val="150000"/>
              </a:lnSpc>
              <a:buNone/>
            </a:pPr>
            <a:r>
              <a:rPr lang="en-IN" sz="2400" dirty="0">
                <a:latin typeface="Times New Roman" panose="02020603050405020304" pitchFamily="18" charset="0"/>
                <a:cs typeface="Times New Roman" panose="02020603050405020304" pitchFamily="18" charset="0"/>
              </a:rPr>
              <a:t>       and evening for 3 consecutive days ( </a:t>
            </a:r>
            <a:r>
              <a:rPr lang="en-IN" sz="2400" dirty="0" smtClean="0">
                <a:latin typeface="Times New Roman" panose="02020603050405020304" pitchFamily="18" charset="0"/>
                <a:cs typeface="Times New Roman" panose="02020603050405020304" pitchFamily="18" charset="0"/>
              </a:rPr>
              <a:t>ideal </a:t>
            </a:r>
            <a:r>
              <a:rPr lang="en-IN" sz="2400" dirty="0">
                <a:latin typeface="Times New Roman" panose="02020603050405020304" pitchFamily="18" charset="0"/>
                <a:cs typeface="Times New Roman" panose="02020603050405020304" pitchFamily="18" charset="0"/>
              </a:rPr>
              <a:t>7 days)</a:t>
            </a:r>
          </a:p>
          <a:p>
            <a:pPr>
              <a:lnSpc>
                <a:spcPct val="150000"/>
              </a:lnSpc>
            </a:pPr>
            <a:r>
              <a:rPr lang="en-IN" sz="2400" dirty="0">
                <a:latin typeface="Times New Roman" panose="02020603050405020304" pitchFamily="18" charset="0"/>
                <a:cs typeface="Times New Roman" panose="02020603050405020304" pitchFamily="18" charset="0"/>
              </a:rPr>
              <a:t>First day’s readings discarded</a:t>
            </a:r>
          </a:p>
          <a:p>
            <a:pPr>
              <a:lnSpc>
                <a:spcPct val="150000"/>
              </a:lnSpc>
            </a:pPr>
            <a:r>
              <a:rPr lang="en-IN" sz="2400" dirty="0">
                <a:latin typeface="Times New Roman" panose="02020603050405020304" pitchFamily="18" charset="0"/>
                <a:cs typeface="Times New Roman" panose="02020603050405020304" pitchFamily="18" charset="0"/>
              </a:rPr>
              <a:t>All other readings are averaged</a:t>
            </a:r>
          </a:p>
          <a:p>
            <a:pPr>
              <a:lnSpc>
                <a:spcPct val="150000"/>
              </a:lnSpc>
            </a:pPr>
            <a:r>
              <a:rPr lang="en-IN" sz="2400" dirty="0">
                <a:latin typeface="Times New Roman" panose="02020603050405020304" pitchFamily="18" charset="0"/>
                <a:cs typeface="Times New Roman" panose="02020603050405020304" pitchFamily="18" charset="0"/>
              </a:rPr>
              <a:t>HTN- if HBPM ≥ 135/85 mmHg</a:t>
            </a:r>
          </a:p>
          <a:p>
            <a:pPr>
              <a:lnSpc>
                <a:spcPct val="150000"/>
              </a:lnSpc>
            </a:pPr>
            <a:r>
              <a:rPr lang="en-IN" sz="2400" dirty="0">
                <a:latin typeface="Times New Roman" panose="02020603050405020304" pitchFamily="18" charset="0"/>
                <a:cs typeface="Times New Roman" panose="02020603050405020304" pitchFamily="18" charset="0"/>
              </a:rPr>
              <a:t>HBPM improves medication adherence by involving patients in </a:t>
            </a:r>
            <a:r>
              <a:rPr lang="en-IN" sz="2400" dirty="0" smtClean="0">
                <a:latin typeface="Times New Roman" panose="02020603050405020304" pitchFamily="18" charset="0"/>
                <a:cs typeface="Times New Roman" panose="02020603050405020304" pitchFamily="18" charset="0"/>
              </a:rPr>
              <a:t>their </a:t>
            </a:r>
            <a:r>
              <a:rPr lang="en-IN" sz="2400" dirty="0">
                <a:latin typeface="Times New Roman" panose="02020603050405020304" pitchFamily="18" charset="0"/>
                <a:cs typeface="Times New Roman" panose="02020603050405020304" pitchFamily="18" charset="0"/>
              </a:rPr>
              <a:t>own medical </a:t>
            </a:r>
            <a:r>
              <a:rPr lang="en-IN" sz="2400" dirty="0" smtClean="0">
                <a:latin typeface="Times New Roman" panose="02020603050405020304" pitchFamily="18" charset="0"/>
                <a:cs typeface="Times New Roman" panose="02020603050405020304" pitchFamily="18" charset="0"/>
              </a:rPr>
              <a:t>care.</a:t>
            </a:r>
            <a:r>
              <a:rPr lang="en-US" sz="2400" smtClean="0"/>
              <a:t> </a:t>
            </a:r>
          </a:p>
          <a:p>
            <a:pPr>
              <a:lnSpc>
                <a:spcPct val="150000"/>
              </a:lnSpc>
            </a:pPr>
            <a:r>
              <a:rPr lang="en-US" sz="2400" smtClean="0"/>
              <a:t>HBPM </a:t>
            </a:r>
            <a:r>
              <a:rPr lang="en-US" sz="2400" dirty="0" smtClean="0"/>
              <a:t>also can be used to identify patients with white-coat hypertension and </a:t>
            </a:r>
            <a:r>
              <a:rPr lang="en-US" sz="2400" smtClean="0"/>
              <a:t>masked hypertension.</a:t>
            </a:r>
            <a:endParaRPr lang="en-US" sz="2400" dirty="0" smtClean="0"/>
          </a:p>
        </p:txBody>
      </p:sp>
      <p:sp>
        <p:nvSpPr>
          <p:cNvPr id="2" name="Title 1">
            <a:extLst>
              <a:ext uri="{FF2B5EF4-FFF2-40B4-BE49-F238E27FC236}">
                <a16:creationId xmlns="" xmlns:a16="http://schemas.microsoft.com/office/drawing/2014/main" id="{3C099FE3-95FA-4BEB-B47C-1A122F370FA7}"/>
              </a:ext>
            </a:extLst>
          </p:cNvPr>
          <p:cNvSpPr>
            <a:spLocks noGrp="1"/>
          </p:cNvSpPr>
          <p:nvPr>
            <p:ph type="title"/>
          </p:nvPr>
        </p:nvSpPr>
        <p:spPr>
          <a:xfrm>
            <a:off x="662609" y="365125"/>
            <a:ext cx="10691191" cy="1325563"/>
          </a:xfrm>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HOME BASED BLOOD PRESSURE MONITORING (HBPM)</a:t>
            </a:r>
          </a:p>
        </p:txBody>
      </p:sp>
    </p:spTree>
    <p:extLst>
      <p:ext uri="{BB962C8B-B14F-4D97-AF65-F5344CB8AC3E}">
        <p14:creationId xmlns="" xmlns:p14="http://schemas.microsoft.com/office/powerpoint/2010/main" val="34114411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lnSpc>
                <a:spcPct val="150000"/>
              </a:lnSpc>
            </a:pPr>
            <a:r>
              <a:rPr lang="en-US" sz="2400" dirty="0" err="1" smtClean="0">
                <a:latin typeface="Times New Roman" pitchFamily="18" charset="0"/>
                <a:cs typeface="Times New Roman" pitchFamily="18" charset="0"/>
              </a:rPr>
              <a:t>Oscillometric</a:t>
            </a:r>
            <a:r>
              <a:rPr lang="en-US" sz="2400" dirty="0" smtClean="0">
                <a:latin typeface="Times New Roman" pitchFamily="18" charset="0"/>
                <a:cs typeface="Times New Roman" pitchFamily="18" charset="0"/>
              </a:rPr>
              <a:t> - preferred measurement method.</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Some devices can be programmed to take multiple readings with the option of specifying the interval between readings (</a:t>
            </a:r>
            <a:r>
              <a:rPr lang="en-US" sz="2400" dirty="0" err="1" smtClean="0">
                <a:latin typeface="Times New Roman" pitchFamily="18" charset="0"/>
                <a:cs typeface="Times New Roman" pitchFamily="18" charset="0"/>
              </a:rPr>
              <a:t>eg</a:t>
            </a:r>
            <a:r>
              <a:rPr lang="en-US" sz="2400" dirty="0" smtClean="0">
                <a:latin typeface="Times New Roman" pitchFamily="18" charset="0"/>
                <a:cs typeface="Times New Roman" pitchFamily="18" charset="0"/>
              </a:rPr>
              <a:t>, 1 or 2 minutes).</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Only devices that can store readings, along with the dates/times they were taken, that can be displayed on the device screen, printed, or transmitted to their healthcare provider should be recommended to patients.</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Some devices can detect the presence of </a:t>
            </a:r>
            <a:r>
              <a:rPr lang="en-US" sz="2400" dirty="0" err="1" smtClean="0">
                <a:latin typeface="Times New Roman" pitchFamily="18" charset="0"/>
                <a:cs typeface="Times New Roman" pitchFamily="18" charset="0"/>
              </a:rPr>
              <a:t>atrial</a:t>
            </a:r>
            <a:r>
              <a:rPr lang="en-US" sz="2400" dirty="0" smtClean="0">
                <a:latin typeface="Times New Roman" pitchFamily="18" charset="0"/>
                <a:cs typeface="Times New Roman" pitchFamily="18" charset="0"/>
              </a:rPr>
              <a:t> fibrillation</a:t>
            </a:r>
          </a:p>
          <a:p>
            <a:pPr>
              <a:lnSpc>
                <a:spcPct val="150000"/>
              </a:lnSpc>
              <a:buNone/>
            </a:pPr>
            <a:endParaRPr lang="en-US" sz="2400" dirty="0" smtClean="0">
              <a:latin typeface="Times New Roman" pitchFamily="18" charset="0"/>
              <a:cs typeface="Times New Roman" pitchFamily="18" charset="0"/>
            </a:endParaRPr>
          </a:p>
          <a:p>
            <a:pPr>
              <a:lnSpc>
                <a:spcPct val="150000"/>
              </a:lnSpc>
            </a:pPr>
            <a:endParaRPr lang="en-US" sz="2400" dirty="0" smtClean="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b="1" dirty="0" smtClean="0"/>
              <a:t>HBPM Devices and Device Selection</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buNone/>
            </a:pPr>
            <a:r>
              <a:rPr lang="en-US" sz="2400" dirty="0" smtClean="0">
                <a:latin typeface="Times New Roman" pitchFamily="18" charset="0"/>
                <a:cs typeface="Times New Roman" pitchFamily="18" charset="0"/>
              </a:rPr>
              <a:t> </a:t>
            </a:r>
          </a:p>
          <a:p>
            <a:pPr>
              <a:lnSpc>
                <a:spcPct val="150000"/>
              </a:lnSpc>
            </a:pPr>
            <a:r>
              <a:rPr lang="en-US" sz="2400" dirty="0" smtClean="0">
                <a:latin typeface="Times New Roman" pitchFamily="18" charset="0"/>
                <a:cs typeface="Times New Roman" pitchFamily="18" charset="0"/>
              </a:rPr>
              <a:t>Assessing for the presence of white-coat hypertension or masked hypertension</a:t>
            </a:r>
          </a:p>
          <a:p>
            <a:pPr>
              <a:lnSpc>
                <a:spcPct val="150000"/>
              </a:lnSpc>
            </a:pPr>
            <a:r>
              <a:rPr lang="en-US" sz="2400" dirty="0" smtClean="0">
                <a:latin typeface="Times New Roman" pitchFamily="18" charset="0"/>
                <a:cs typeface="Times New Roman" pitchFamily="18" charset="0"/>
              </a:rPr>
              <a:t> Monitoring of antihypertensive medication efficacy in treated patients</a:t>
            </a:r>
          </a:p>
          <a:p>
            <a:pPr>
              <a:lnSpc>
                <a:spcPct val="150000"/>
              </a:lnSpc>
              <a:buNone/>
            </a:pPr>
            <a:r>
              <a:rPr lang="en-US" sz="2400" dirty="0" smtClean="0">
                <a:latin typeface="Times New Roman" pitchFamily="18" charset="0"/>
                <a:cs typeface="Times New Roman" pitchFamily="18" charset="0"/>
              </a:rPr>
              <a:t>   – Assessing for white-coat effect</a:t>
            </a:r>
          </a:p>
          <a:p>
            <a:pPr>
              <a:lnSpc>
                <a:spcPct val="150000"/>
              </a:lnSpc>
              <a:buNone/>
            </a:pPr>
            <a:r>
              <a:rPr lang="en-US" sz="2400" dirty="0" smtClean="0">
                <a:latin typeface="Times New Roman" pitchFamily="18" charset="0"/>
                <a:cs typeface="Times New Roman" pitchFamily="18" charset="0"/>
              </a:rPr>
              <a:t>   – Assessing for masked uncontrolled hypertension</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US" b="1" dirty="0" smtClean="0"/>
              <a:t>Clinical Indications for the Use of HBPM</a:t>
            </a:r>
            <a:br>
              <a:rPr lang="en-US" b="1" dirty="0" smtClean="0"/>
            </a:b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3A54181-623C-4AE4-9FF7-DC06FFDB7D99}"/>
              </a:ext>
            </a:extLst>
          </p:cNvPr>
          <p:cNvSpPr>
            <a:spLocks noGrp="1"/>
          </p:cNvSpPr>
          <p:nvPr>
            <p:ph idx="1"/>
          </p:nvPr>
        </p:nvSpPr>
        <p:spPr>
          <a:xfrm>
            <a:off x="609599" y="1232452"/>
            <a:ext cx="11370365" cy="5367131"/>
          </a:xfrm>
        </p:spPr>
        <p:txBody>
          <a:bodyPr>
            <a:normAutofit/>
          </a:bodyPr>
          <a:lstStyle/>
          <a:p>
            <a:pPr algn="just">
              <a:lnSpc>
                <a:spcPct val="150000"/>
              </a:lnSpc>
            </a:pPr>
            <a:r>
              <a:rPr lang="en-IN" sz="2400" dirty="0">
                <a:latin typeface="Times New Roman" panose="02020603050405020304" pitchFamily="18" charset="0"/>
                <a:cs typeface="Times New Roman" panose="02020603050405020304" pitchFamily="18" charset="0"/>
              </a:rPr>
              <a:t>ABPM is the </a:t>
            </a:r>
            <a:r>
              <a:rPr lang="en-IN" sz="2400" dirty="0">
                <a:solidFill>
                  <a:schemeClr val="accent1">
                    <a:lumMod val="75000"/>
                  </a:schemeClr>
                </a:solidFill>
                <a:latin typeface="Times New Roman" panose="02020603050405020304" pitchFamily="18" charset="0"/>
                <a:cs typeface="Times New Roman" panose="02020603050405020304" pitchFamily="18" charset="0"/>
              </a:rPr>
              <a:t>gold</a:t>
            </a:r>
            <a:r>
              <a:rPr lang="en-IN" sz="2400" dirty="0">
                <a:latin typeface="Times New Roman" panose="02020603050405020304" pitchFamily="18" charset="0"/>
                <a:cs typeface="Times New Roman" panose="02020603050405020304" pitchFamily="18" charset="0"/>
              </a:rPr>
              <a:t> </a:t>
            </a:r>
            <a:r>
              <a:rPr lang="en-IN" sz="2400" dirty="0">
                <a:solidFill>
                  <a:schemeClr val="accent1">
                    <a:lumMod val="75000"/>
                  </a:schemeClr>
                </a:solidFill>
                <a:latin typeface="Times New Roman" panose="02020603050405020304" pitchFamily="18" charset="0"/>
                <a:cs typeface="Times New Roman" panose="02020603050405020304" pitchFamily="18" charset="0"/>
              </a:rPr>
              <a:t>standard</a:t>
            </a:r>
          </a:p>
          <a:p>
            <a:pPr algn="just">
              <a:lnSpc>
                <a:spcPct val="150000"/>
              </a:lnSpc>
            </a:pPr>
            <a:r>
              <a:rPr lang="en-IN" sz="2400" dirty="0">
                <a:latin typeface="Times New Roman" panose="02020603050405020304" pitchFamily="18" charset="0"/>
                <a:cs typeface="Times New Roman" panose="02020603050405020304" pitchFamily="18" charset="0"/>
              </a:rPr>
              <a:t>BP- 24hr or 48 hr (better) period  while engaged in  usual activities </a:t>
            </a:r>
          </a:p>
          <a:p>
            <a:pPr marL="0" indent="0" algn="just">
              <a:lnSpc>
                <a:spcPct val="150000"/>
              </a:lnSpc>
              <a:buNone/>
            </a:pPr>
            <a:r>
              <a:rPr lang="en-IN" sz="2400" dirty="0">
                <a:latin typeface="Times New Roman" panose="02020603050405020304" pitchFamily="18" charset="0"/>
                <a:cs typeface="Times New Roman" panose="02020603050405020304" pitchFamily="18" charset="0"/>
              </a:rPr>
              <a:t>     including sleep</a:t>
            </a:r>
          </a:p>
          <a:p>
            <a:pPr algn="just">
              <a:lnSpc>
                <a:spcPct val="150000"/>
              </a:lnSpc>
            </a:pPr>
            <a:r>
              <a:rPr lang="en-IN" sz="2400" dirty="0">
                <a:latin typeface="Times New Roman" panose="02020603050405020304" pitchFamily="18" charset="0"/>
                <a:cs typeface="Times New Roman" panose="02020603050405020304" pitchFamily="18" charset="0"/>
              </a:rPr>
              <a:t>Measurements at 15-30 mins interval , average of at least 14</a:t>
            </a:r>
          </a:p>
          <a:p>
            <a:pPr algn="just">
              <a:lnSpc>
                <a:spcPct val="150000"/>
              </a:lnSpc>
            </a:pPr>
            <a:r>
              <a:rPr lang="en-IN" sz="2400" dirty="0">
                <a:latin typeface="Times New Roman" panose="02020603050405020304" pitchFamily="18" charset="0"/>
                <a:cs typeface="Times New Roman" panose="02020603050405020304" pitchFamily="18" charset="0"/>
              </a:rPr>
              <a:t>HTN-  Average daytime BP ≥ 135/85 mmHg </a:t>
            </a:r>
          </a:p>
          <a:p>
            <a:pPr marL="457200" lvl="1" indent="0" algn="just">
              <a:lnSpc>
                <a:spcPct val="150000"/>
              </a:lnSpc>
              <a:buNone/>
            </a:pPr>
            <a:r>
              <a:rPr lang="en-IN" dirty="0">
                <a:latin typeface="Times New Roman" panose="02020603050405020304" pitchFamily="18" charset="0"/>
                <a:cs typeface="Times New Roman" panose="02020603050405020304" pitchFamily="18" charset="0"/>
              </a:rPr>
              <a:t>         Average  night time BP ≥120/70 mmHg</a:t>
            </a:r>
          </a:p>
          <a:p>
            <a:pPr marL="457200" lvl="1" indent="0" algn="just">
              <a:lnSpc>
                <a:spcPct val="150000"/>
              </a:lnSpc>
              <a:buNone/>
            </a:pPr>
            <a:r>
              <a:rPr lang="en-IN" dirty="0">
                <a:latin typeface="Times New Roman" panose="02020603050405020304" pitchFamily="18" charset="0"/>
                <a:cs typeface="Times New Roman" panose="02020603050405020304" pitchFamily="18" charset="0"/>
              </a:rPr>
              <a:t>         Average 24 hr BP ≥130/80 mmHg    </a:t>
            </a:r>
          </a:p>
          <a:p>
            <a:pPr marL="457200" lvl="1" indent="0">
              <a:buNone/>
            </a:pPr>
            <a:r>
              <a:rPr lang="en-IN" dirty="0">
                <a:latin typeface="Times New Roman" panose="02020603050405020304" pitchFamily="18" charset="0"/>
                <a:cs typeface="Times New Roman" panose="02020603050405020304" pitchFamily="18" charset="0"/>
              </a:rPr>
              <a:t>     </a:t>
            </a:r>
          </a:p>
        </p:txBody>
      </p:sp>
      <p:sp>
        <p:nvSpPr>
          <p:cNvPr id="2" name="Title 1">
            <a:extLst>
              <a:ext uri="{FF2B5EF4-FFF2-40B4-BE49-F238E27FC236}">
                <a16:creationId xmlns="" xmlns:a16="http://schemas.microsoft.com/office/drawing/2014/main" id="{FC44361E-C3C9-4583-BA3B-1F7C2A44531C}"/>
              </a:ext>
            </a:extLst>
          </p:cNvPr>
          <p:cNvSpPr>
            <a:spLocks noGrp="1"/>
          </p:cNvSpPr>
          <p:nvPr>
            <p:ph type="title"/>
          </p:nvPr>
        </p:nvSpPr>
        <p:spPr>
          <a:xfrm>
            <a:off x="463826" y="365125"/>
            <a:ext cx="10889974" cy="1325563"/>
          </a:xfrm>
        </p:spPr>
        <p:txBody>
          <a:bodyPr>
            <a:normAutofit/>
          </a:bodyPr>
          <a:lstStyle/>
          <a:p>
            <a:r>
              <a:rPr lang="en-IN" sz="3200" dirty="0">
                <a:solidFill>
                  <a:srgbClr val="C00000"/>
                </a:solidFill>
                <a:latin typeface="Times New Roman" panose="02020603050405020304" pitchFamily="18" charset="0"/>
                <a:cs typeface="Times New Roman" panose="02020603050405020304" pitchFamily="18" charset="0"/>
              </a:rPr>
              <a:t>AMBULATORY BLOOD PRESSURE MONITORING (ABPM)</a:t>
            </a:r>
          </a:p>
        </p:txBody>
      </p:sp>
      <p:pic>
        <p:nvPicPr>
          <p:cNvPr id="5" name="Picture 4">
            <a:extLst>
              <a:ext uri="{FF2B5EF4-FFF2-40B4-BE49-F238E27FC236}">
                <a16:creationId xmlns="" xmlns:a16="http://schemas.microsoft.com/office/drawing/2014/main" id="{1968406F-FD1D-473A-A6A3-0ED657981B46}"/>
              </a:ext>
            </a:extLst>
          </p:cNvPr>
          <p:cNvPicPr>
            <a:picLocks noChangeAspect="1"/>
          </p:cNvPicPr>
          <p:nvPr/>
        </p:nvPicPr>
        <p:blipFill>
          <a:blip r:embed="rId2"/>
          <a:stretch>
            <a:fillRect/>
          </a:stretch>
        </p:blipFill>
        <p:spPr>
          <a:xfrm>
            <a:off x="7222437" y="3770784"/>
            <a:ext cx="4359964" cy="2722091"/>
          </a:xfrm>
          <a:prstGeom prst="rect">
            <a:avLst/>
          </a:prstGeom>
        </p:spPr>
      </p:pic>
    </p:spTree>
    <p:extLst>
      <p:ext uri="{BB962C8B-B14F-4D97-AF65-F5344CB8AC3E}">
        <p14:creationId xmlns="" xmlns:p14="http://schemas.microsoft.com/office/powerpoint/2010/main" val="1895534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DEE93DF3-1237-463F-9E9E-E48D80277E35}"/>
              </a:ext>
            </a:extLst>
          </p:cNvPr>
          <p:cNvSpPr>
            <a:spLocks noGrp="1"/>
          </p:cNvSpPr>
          <p:nvPr>
            <p:ph type="ftr" sz="quarter" idx="11"/>
          </p:nvPr>
        </p:nvSpPr>
        <p:spPr>
          <a:xfrm>
            <a:off x="3326296" y="6356350"/>
            <a:ext cx="4827104" cy="365125"/>
          </a:xfrm>
        </p:spPr>
        <p:txBody>
          <a:bodyPr/>
          <a:lstStyle/>
          <a:p>
            <a:r>
              <a:rPr lang="en-US" dirty="0"/>
              <a:t>Joint national committee 7</a:t>
            </a:r>
          </a:p>
        </p:txBody>
      </p:sp>
      <p:sp>
        <p:nvSpPr>
          <p:cNvPr id="2" name="Title 1">
            <a:extLst>
              <a:ext uri="{FF2B5EF4-FFF2-40B4-BE49-F238E27FC236}">
                <a16:creationId xmlns="" xmlns:a16="http://schemas.microsoft.com/office/drawing/2014/main" id="{0B7A1A91-700A-44B6-AF0A-ACB34A38B334}"/>
              </a:ext>
            </a:extLst>
          </p:cNvPr>
          <p:cNvSpPr>
            <a:spLocks noGrp="1"/>
          </p:cNvSpPr>
          <p:nvPr>
            <p:ph type="title"/>
          </p:nvPr>
        </p:nvSpPr>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JNC 7 - CLASSIFICATION</a:t>
            </a:r>
          </a:p>
        </p:txBody>
      </p:sp>
      <p:graphicFrame>
        <p:nvGraphicFramePr>
          <p:cNvPr id="3" name="Table 2">
            <a:extLst>
              <a:ext uri="{FF2B5EF4-FFF2-40B4-BE49-F238E27FC236}">
                <a16:creationId xmlns="" xmlns:a16="http://schemas.microsoft.com/office/drawing/2014/main" id="{B9EF2B4C-E789-4C8F-8161-48667C53AC40}"/>
              </a:ext>
            </a:extLst>
          </p:cNvPr>
          <p:cNvGraphicFramePr>
            <a:graphicFrameLocks noGrp="1"/>
          </p:cNvGraphicFramePr>
          <p:nvPr>
            <p:extLst>
              <p:ext uri="{D42A27DB-BD31-4B8C-83A1-F6EECF244321}">
                <p14:modId xmlns="" xmlns:p14="http://schemas.microsoft.com/office/powerpoint/2010/main" val="3119518110"/>
              </p:ext>
            </p:extLst>
          </p:nvPr>
        </p:nvGraphicFramePr>
        <p:xfrm>
          <a:off x="838200" y="1887636"/>
          <a:ext cx="9158067" cy="3304491"/>
        </p:xfrm>
        <a:graphic>
          <a:graphicData uri="http://schemas.openxmlformats.org/drawingml/2006/table">
            <a:tbl>
              <a:tblPr firstRow="1" bandRow="1">
                <a:tableStyleId>{5C22544A-7EE6-4342-B048-85BDC9FD1C3A}</a:tableStyleId>
              </a:tblPr>
              <a:tblGrid>
                <a:gridCol w="3052689">
                  <a:extLst>
                    <a:ext uri="{9D8B030D-6E8A-4147-A177-3AD203B41FA5}">
                      <a16:colId xmlns="" xmlns:a16="http://schemas.microsoft.com/office/drawing/2014/main" val="91337564"/>
                    </a:ext>
                  </a:extLst>
                </a:gridCol>
                <a:gridCol w="3052689">
                  <a:extLst>
                    <a:ext uri="{9D8B030D-6E8A-4147-A177-3AD203B41FA5}">
                      <a16:colId xmlns="" xmlns:a16="http://schemas.microsoft.com/office/drawing/2014/main" val="525622511"/>
                    </a:ext>
                  </a:extLst>
                </a:gridCol>
                <a:gridCol w="3052689">
                  <a:extLst>
                    <a:ext uri="{9D8B030D-6E8A-4147-A177-3AD203B41FA5}">
                      <a16:colId xmlns="" xmlns:a16="http://schemas.microsoft.com/office/drawing/2014/main" val="3253079294"/>
                    </a:ext>
                  </a:extLst>
                </a:gridCol>
              </a:tblGrid>
              <a:tr h="628659">
                <a:tc>
                  <a:txBody>
                    <a:bodyPr/>
                    <a:lstStyle/>
                    <a:p>
                      <a:r>
                        <a:rPr lang="en-IN" dirty="0">
                          <a:latin typeface="Times New Roman" panose="02020603050405020304" pitchFamily="18" charset="0"/>
                          <a:cs typeface="Times New Roman" panose="02020603050405020304" pitchFamily="18" charset="0"/>
                        </a:rPr>
                        <a:t>STAGE</a:t>
                      </a:r>
                    </a:p>
                  </a:txBody>
                  <a:tcPr/>
                </a:tc>
                <a:tc>
                  <a:txBody>
                    <a:bodyPr/>
                    <a:lstStyle/>
                    <a:p>
                      <a:pPr algn="ctr"/>
                      <a:r>
                        <a:rPr lang="en-IN" dirty="0">
                          <a:latin typeface="Times New Roman" panose="02020603050405020304" pitchFamily="18" charset="0"/>
                          <a:cs typeface="Times New Roman" panose="02020603050405020304" pitchFamily="18" charset="0"/>
                        </a:rPr>
                        <a:t>Systolic BP(mmHg)</a:t>
                      </a:r>
                    </a:p>
                  </a:txBody>
                  <a:tcPr/>
                </a:tc>
                <a:tc>
                  <a:txBody>
                    <a:bodyPr/>
                    <a:lstStyle/>
                    <a:p>
                      <a:pPr algn="ctr"/>
                      <a:r>
                        <a:rPr lang="en-IN" dirty="0">
                          <a:latin typeface="Times New Roman" panose="02020603050405020304" pitchFamily="18" charset="0"/>
                          <a:cs typeface="Times New Roman" panose="02020603050405020304" pitchFamily="18" charset="0"/>
                        </a:rPr>
                        <a:t>Diastolic BP(mmHg)</a:t>
                      </a:r>
                    </a:p>
                  </a:txBody>
                  <a:tcPr/>
                </a:tc>
                <a:extLst>
                  <a:ext uri="{0D108BD9-81ED-4DB2-BD59-A6C34878D82A}">
                    <a16:rowId xmlns="" xmlns:a16="http://schemas.microsoft.com/office/drawing/2014/main" val="94722312"/>
                  </a:ext>
                </a:extLst>
              </a:tr>
              <a:tr h="628659">
                <a:tc>
                  <a:txBody>
                    <a:bodyPr/>
                    <a:lstStyle/>
                    <a:p>
                      <a:r>
                        <a:rPr lang="en-IN" dirty="0">
                          <a:latin typeface="Times New Roman" panose="02020603050405020304" pitchFamily="18" charset="0"/>
                          <a:cs typeface="Times New Roman" panose="02020603050405020304" pitchFamily="18" charset="0"/>
                        </a:rPr>
                        <a:t>Normal</a:t>
                      </a:r>
                    </a:p>
                  </a:txBody>
                  <a:tcPr/>
                </a:tc>
                <a:tc>
                  <a:txBody>
                    <a:bodyPr/>
                    <a:lstStyle/>
                    <a:p>
                      <a:pPr algn="ctr"/>
                      <a:r>
                        <a:rPr lang="en-IN" dirty="0">
                          <a:latin typeface="Times New Roman" panose="02020603050405020304" pitchFamily="18" charset="0"/>
                          <a:cs typeface="Times New Roman" panose="02020603050405020304" pitchFamily="18" charset="0"/>
                        </a:rPr>
                        <a:t>&lt;120</a:t>
                      </a:r>
                    </a:p>
                  </a:txBody>
                  <a:tcPr/>
                </a:tc>
                <a:tc>
                  <a:txBody>
                    <a:bodyPr/>
                    <a:lstStyle/>
                    <a:p>
                      <a:pPr algn="ctr"/>
                      <a:r>
                        <a:rPr lang="en-IN" dirty="0">
                          <a:latin typeface="Times New Roman" panose="02020603050405020304" pitchFamily="18" charset="0"/>
                          <a:cs typeface="Times New Roman" panose="02020603050405020304" pitchFamily="18" charset="0"/>
                        </a:rPr>
                        <a:t>&lt;80</a:t>
                      </a:r>
                    </a:p>
                  </a:txBody>
                  <a:tcPr/>
                </a:tc>
                <a:extLst>
                  <a:ext uri="{0D108BD9-81ED-4DB2-BD59-A6C34878D82A}">
                    <a16:rowId xmlns="" xmlns:a16="http://schemas.microsoft.com/office/drawing/2014/main" val="171484902"/>
                  </a:ext>
                </a:extLst>
              </a:tr>
              <a:tr h="789855">
                <a:tc>
                  <a:txBody>
                    <a:bodyPr/>
                    <a:lstStyle/>
                    <a:p>
                      <a:r>
                        <a:rPr lang="en-IN" dirty="0">
                          <a:latin typeface="Times New Roman" panose="02020603050405020304" pitchFamily="18" charset="0"/>
                          <a:cs typeface="Times New Roman" panose="02020603050405020304" pitchFamily="18" charset="0"/>
                        </a:rPr>
                        <a:t>Pre-hypertensive</a:t>
                      </a:r>
                    </a:p>
                  </a:txBody>
                  <a:tcPr/>
                </a:tc>
                <a:tc>
                  <a:txBody>
                    <a:bodyPr/>
                    <a:lstStyle/>
                    <a:p>
                      <a:pPr algn="ctr"/>
                      <a:r>
                        <a:rPr lang="en-IN" dirty="0">
                          <a:latin typeface="Times New Roman" panose="02020603050405020304" pitchFamily="18" charset="0"/>
                          <a:cs typeface="Times New Roman" panose="02020603050405020304" pitchFamily="18" charset="0"/>
                        </a:rPr>
                        <a:t>120-139</a:t>
                      </a:r>
                    </a:p>
                  </a:txBody>
                  <a:tcPr/>
                </a:tc>
                <a:tc>
                  <a:txBody>
                    <a:bodyPr/>
                    <a:lstStyle/>
                    <a:p>
                      <a:pPr algn="ctr"/>
                      <a:r>
                        <a:rPr lang="en-IN" dirty="0">
                          <a:latin typeface="Times New Roman" panose="02020603050405020304" pitchFamily="18" charset="0"/>
                          <a:cs typeface="Times New Roman" panose="02020603050405020304" pitchFamily="18" charset="0"/>
                        </a:rPr>
                        <a:t>80-89</a:t>
                      </a:r>
                    </a:p>
                  </a:txBody>
                  <a:tcPr/>
                </a:tc>
                <a:extLst>
                  <a:ext uri="{0D108BD9-81ED-4DB2-BD59-A6C34878D82A}">
                    <a16:rowId xmlns="" xmlns:a16="http://schemas.microsoft.com/office/drawing/2014/main" val="226143239"/>
                  </a:ext>
                </a:extLst>
              </a:tr>
              <a:tr h="628659">
                <a:tc>
                  <a:txBody>
                    <a:bodyPr/>
                    <a:lstStyle/>
                    <a:p>
                      <a:r>
                        <a:rPr lang="en-IN" dirty="0">
                          <a:latin typeface="Times New Roman" panose="02020603050405020304" pitchFamily="18" charset="0"/>
                          <a:cs typeface="Times New Roman" panose="02020603050405020304" pitchFamily="18" charset="0"/>
                        </a:rPr>
                        <a:t>Grade 1 HTN</a:t>
                      </a:r>
                    </a:p>
                  </a:txBody>
                  <a:tcPr/>
                </a:tc>
                <a:tc>
                  <a:txBody>
                    <a:bodyPr/>
                    <a:lstStyle/>
                    <a:p>
                      <a:pPr algn="ctr"/>
                      <a:r>
                        <a:rPr lang="en-IN" dirty="0">
                          <a:solidFill>
                            <a:srgbClr val="FF0000"/>
                          </a:solidFill>
                          <a:latin typeface="Times New Roman" panose="02020603050405020304" pitchFamily="18" charset="0"/>
                          <a:cs typeface="Times New Roman" panose="02020603050405020304" pitchFamily="18" charset="0"/>
                        </a:rPr>
                        <a:t>140</a:t>
                      </a:r>
                      <a:r>
                        <a:rPr lang="en-IN" dirty="0">
                          <a:latin typeface="Times New Roman" panose="02020603050405020304" pitchFamily="18" charset="0"/>
                          <a:cs typeface="Times New Roman" panose="02020603050405020304" pitchFamily="18" charset="0"/>
                        </a:rPr>
                        <a:t>-159</a:t>
                      </a:r>
                    </a:p>
                  </a:txBody>
                  <a:tcPr/>
                </a:tc>
                <a:tc>
                  <a:txBody>
                    <a:bodyPr/>
                    <a:lstStyle/>
                    <a:p>
                      <a:pPr algn="ctr"/>
                      <a:r>
                        <a:rPr lang="en-IN" dirty="0">
                          <a:solidFill>
                            <a:srgbClr val="FF0000"/>
                          </a:solidFill>
                          <a:latin typeface="Times New Roman" panose="02020603050405020304" pitchFamily="18" charset="0"/>
                          <a:cs typeface="Times New Roman" panose="02020603050405020304" pitchFamily="18" charset="0"/>
                        </a:rPr>
                        <a:t>90</a:t>
                      </a:r>
                      <a:r>
                        <a:rPr lang="en-IN" dirty="0">
                          <a:latin typeface="Times New Roman" panose="02020603050405020304" pitchFamily="18" charset="0"/>
                          <a:cs typeface="Times New Roman" panose="02020603050405020304" pitchFamily="18" charset="0"/>
                        </a:rPr>
                        <a:t>-99</a:t>
                      </a:r>
                    </a:p>
                  </a:txBody>
                  <a:tcPr/>
                </a:tc>
                <a:extLst>
                  <a:ext uri="{0D108BD9-81ED-4DB2-BD59-A6C34878D82A}">
                    <a16:rowId xmlns="" xmlns:a16="http://schemas.microsoft.com/office/drawing/2014/main" val="1708952296"/>
                  </a:ext>
                </a:extLst>
              </a:tr>
              <a:tr h="628659">
                <a:tc>
                  <a:txBody>
                    <a:bodyPr/>
                    <a:lstStyle/>
                    <a:p>
                      <a:r>
                        <a:rPr lang="en-IN" dirty="0">
                          <a:latin typeface="Times New Roman" panose="02020603050405020304" pitchFamily="18" charset="0"/>
                          <a:cs typeface="Times New Roman" panose="02020603050405020304" pitchFamily="18" charset="0"/>
                        </a:rPr>
                        <a:t>Grade 2 HTN</a:t>
                      </a:r>
                    </a:p>
                  </a:txBody>
                  <a:tcPr/>
                </a:tc>
                <a:tc>
                  <a:txBody>
                    <a:bodyPr/>
                    <a:lstStyle/>
                    <a:p>
                      <a:pPr algn="ctr"/>
                      <a:r>
                        <a:rPr lang="en-IN" dirty="0">
                          <a:latin typeface="Times New Roman" panose="02020603050405020304" pitchFamily="18" charset="0"/>
                          <a:cs typeface="Times New Roman" panose="02020603050405020304" pitchFamily="18" charset="0"/>
                        </a:rPr>
                        <a:t>&gt;160</a:t>
                      </a:r>
                    </a:p>
                  </a:txBody>
                  <a:tcPr/>
                </a:tc>
                <a:tc>
                  <a:txBody>
                    <a:bodyPr/>
                    <a:lstStyle/>
                    <a:p>
                      <a:pPr algn="ctr"/>
                      <a:r>
                        <a:rPr lang="en-IN" dirty="0">
                          <a:latin typeface="Times New Roman" panose="02020603050405020304" pitchFamily="18" charset="0"/>
                          <a:cs typeface="Times New Roman" panose="02020603050405020304" pitchFamily="18" charset="0"/>
                        </a:rPr>
                        <a:t>&gt;100</a:t>
                      </a:r>
                    </a:p>
                  </a:txBody>
                  <a:tcPr/>
                </a:tc>
                <a:extLst>
                  <a:ext uri="{0D108BD9-81ED-4DB2-BD59-A6C34878D82A}">
                    <a16:rowId xmlns="" xmlns:a16="http://schemas.microsoft.com/office/drawing/2014/main" val="3656034905"/>
                  </a:ext>
                </a:extLst>
              </a:tr>
            </a:tbl>
          </a:graphicData>
        </a:graphic>
      </p:graphicFrame>
      <p:sp>
        <p:nvSpPr>
          <p:cNvPr id="4" name="TextBox 3">
            <a:extLst>
              <a:ext uri="{FF2B5EF4-FFF2-40B4-BE49-F238E27FC236}">
                <a16:creationId xmlns="" xmlns:a16="http://schemas.microsoft.com/office/drawing/2014/main" id="{EA4CFBEC-572F-4838-90B9-B90B80FC5DD2}"/>
              </a:ext>
            </a:extLst>
          </p:cNvPr>
          <p:cNvSpPr txBox="1"/>
          <p:nvPr/>
        </p:nvSpPr>
        <p:spPr>
          <a:xfrm>
            <a:off x="1139483" y="5641145"/>
            <a:ext cx="9158068" cy="369332"/>
          </a:xfrm>
          <a:prstGeom prst="rect">
            <a:avLst/>
          </a:prstGeom>
          <a:noFill/>
        </p:spPr>
        <p:txBody>
          <a:bodyPr wrap="square" rtlCol="0">
            <a:spAutoFit/>
          </a:bodyPr>
          <a:lstStyle/>
          <a:p>
            <a:r>
              <a:rPr lang="en-IN" dirty="0"/>
              <a:t> </a:t>
            </a:r>
            <a:r>
              <a:rPr lang="en-IN" dirty="0">
                <a:latin typeface="Times New Roman" panose="02020603050405020304" pitchFamily="18" charset="0"/>
                <a:ea typeface="BatangChe" panose="02030609000101010101" pitchFamily="49" charset="-127"/>
                <a:cs typeface="Times New Roman" panose="02020603050405020304" pitchFamily="18" charset="0"/>
              </a:rPr>
              <a:t>Of 2 or more readings taken at each of 2 or more visits after initial screening</a:t>
            </a:r>
          </a:p>
        </p:txBody>
      </p:sp>
      <p:sp>
        <p:nvSpPr>
          <p:cNvPr id="6" name="Rectangle 5">
            <a:extLst>
              <a:ext uri="{FF2B5EF4-FFF2-40B4-BE49-F238E27FC236}">
                <a16:creationId xmlns="" xmlns:a16="http://schemas.microsoft.com/office/drawing/2014/main" id="{A447F39E-EE9C-4E9A-A4AD-D3FD1889F8C4}"/>
              </a:ext>
            </a:extLst>
          </p:cNvPr>
          <p:cNvSpPr/>
          <p:nvPr/>
        </p:nvSpPr>
        <p:spPr>
          <a:xfrm>
            <a:off x="838199" y="3890829"/>
            <a:ext cx="9158067" cy="6493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4126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srcRect/>
          <a:stretch>
            <a:fillRect/>
          </a:stretch>
        </p:blipFill>
        <p:spPr bwMode="auto">
          <a:xfrm>
            <a:off x="0" y="0"/>
            <a:ext cx="12192000" cy="6857999"/>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BP normally fluctuates during the day and varies from day-to-day.</a:t>
            </a:r>
          </a:p>
          <a:p>
            <a:pPr>
              <a:lnSpc>
                <a:spcPct val="150000"/>
              </a:lnSpc>
            </a:pPr>
            <a:r>
              <a:rPr lang="en-US" sz="2400" dirty="0" smtClean="0">
                <a:latin typeface="Times New Roman" pitchFamily="18" charset="0"/>
                <a:cs typeface="Times New Roman" pitchFamily="18" charset="0"/>
              </a:rPr>
              <a:t>Pronounced fluctuations in BP can occur over short/ long-term.</a:t>
            </a:r>
          </a:p>
          <a:p>
            <a:pPr>
              <a:lnSpc>
                <a:spcPct val="150000"/>
              </a:lnSpc>
            </a:pPr>
            <a:r>
              <a:rPr lang="en-US" sz="2400" dirty="0" smtClean="0">
                <a:latin typeface="Times New Roman" pitchFamily="18" charset="0"/>
                <a:cs typeface="Times New Roman" pitchFamily="18" charset="0"/>
              </a:rPr>
              <a:t>Episodic Hypertension is common:</a:t>
            </a:r>
          </a:p>
          <a:p>
            <a:pPr>
              <a:lnSpc>
                <a:spcPct val="150000"/>
              </a:lnSpc>
            </a:pPr>
            <a:r>
              <a:rPr lang="en-US" sz="2400" dirty="0" smtClean="0">
                <a:latin typeface="Times New Roman" pitchFamily="18" charset="0"/>
                <a:cs typeface="Times New Roman" pitchFamily="18" charset="0"/>
              </a:rPr>
              <a:t>In TIA patients, 12% had stable HT, 69% had episodic HT (some SBP readings ≤140 mmHg, some &gt;140mmHg)</a:t>
            </a:r>
          </a:p>
          <a:p>
            <a:pPr>
              <a:lnSpc>
                <a:spcPct val="150000"/>
              </a:lnSpc>
            </a:pPr>
            <a:r>
              <a:rPr lang="en-US" sz="2400" dirty="0" smtClean="0">
                <a:latin typeface="Times New Roman" pitchFamily="18" charset="0"/>
                <a:cs typeface="Times New Roman" pitchFamily="18" charset="0"/>
              </a:rPr>
              <a:t>BPV is difficult to measure in routine clinical practice: no clearly defined or widely adopted diagnostic definitions or treatment goals.</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BP VARIABILITY</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Defined as the response to environmental stressors</a:t>
            </a:r>
          </a:p>
          <a:p>
            <a:pPr>
              <a:lnSpc>
                <a:spcPct val="150000"/>
              </a:lnSpc>
            </a:pPr>
            <a:r>
              <a:rPr lang="en-US" sz="2400" dirty="0" smtClean="0">
                <a:latin typeface="Times New Roman" pitchFamily="18" charset="0"/>
                <a:cs typeface="Times New Roman" pitchFamily="18" charset="0"/>
              </a:rPr>
              <a:t>Usually </a:t>
            </a:r>
            <a:r>
              <a:rPr lang="en-US" sz="2400" dirty="0" err="1" smtClean="0">
                <a:latin typeface="Times New Roman" pitchFamily="18" charset="0"/>
                <a:cs typeface="Times New Roman" pitchFamily="18" charset="0"/>
              </a:rPr>
              <a:t>quantitated</a:t>
            </a:r>
            <a:r>
              <a:rPr lang="en-US" sz="2400" dirty="0" smtClean="0">
                <a:latin typeface="Times New Roman" pitchFamily="18" charset="0"/>
                <a:cs typeface="Times New Roman" pitchFamily="18" charset="0"/>
              </a:rPr>
              <a:t> as responses to standardized laboratory stressors.</a:t>
            </a:r>
          </a:p>
          <a:p>
            <a:pPr>
              <a:lnSpc>
                <a:spcPct val="150000"/>
              </a:lnSpc>
            </a:pPr>
            <a:r>
              <a:rPr lang="en-US" sz="2400" dirty="0" smtClean="0">
                <a:latin typeface="Times New Roman" pitchFamily="18" charset="0"/>
                <a:cs typeface="Times New Roman" pitchFamily="18" charset="0"/>
              </a:rPr>
              <a:t>Hot reactors –individuals with increased reactivity.</a:t>
            </a:r>
          </a:p>
          <a:p>
            <a:pPr>
              <a:lnSpc>
                <a:spcPct val="150000"/>
              </a:lnSpc>
            </a:pPr>
            <a:r>
              <a:rPr lang="en-US" sz="2400" dirty="0" smtClean="0">
                <a:latin typeface="Times New Roman" pitchFamily="18" charset="0"/>
                <a:cs typeface="Times New Roman" pitchFamily="18" charset="0"/>
              </a:rPr>
              <a:t>Difficult to </a:t>
            </a:r>
            <a:r>
              <a:rPr lang="en-US" sz="2400" dirty="0" err="1" smtClean="0">
                <a:latin typeface="Times New Roman" pitchFamily="18" charset="0"/>
                <a:cs typeface="Times New Roman" pitchFamily="18" charset="0"/>
              </a:rPr>
              <a:t>quantitate</a:t>
            </a:r>
            <a:r>
              <a:rPr lang="en-US" sz="2400" dirty="0" smtClean="0">
                <a:latin typeface="Times New Roman" pitchFamily="18" charset="0"/>
                <a:cs typeface="Times New Roman" pitchFamily="18" charset="0"/>
              </a:rPr>
              <a:t> – reactivity differs from stressor to stressor and even upon retesting with same stressor.</a:t>
            </a:r>
          </a:p>
          <a:p>
            <a:pPr>
              <a:lnSpc>
                <a:spcPct val="150000"/>
              </a:lnSpc>
            </a:pPr>
            <a:r>
              <a:rPr lang="en-US" sz="2400" dirty="0" smtClean="0">
                <a:latin typeface="Times New Roman" pitchFamily="18" charset="0"/>
                <a:cs typeface="Times New Roman" pitchFamily="18" charset="0"/>
              </a:rPr>
              <a:t>Suspected to be predictive of future development of hypertension and CV risk – studies have not found this to be true.</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BP REACTIVITY</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50000"/>
              </a:lnSpc>
            </a:pPr>
            <a:r>
              <a:rPr lang="en-US" sz="2400" dirty="0" smtClean="0">
                <a:latin typeface="Times New Roman" pitchFamily="18" charset="0"/>
                <a:cs typeface="Times New Roman" pitchFamily="18" charset="0"/>
              </a:rPr>
              <a:t>Characteristic of human BP</a:t>
            </a:r>
          </a:p>
          <a:p>
            <a:pPr>
              <a:lnSpc>
                <a:spcPct val="150000"/>
              </a:lnSpc>
            </a:pPr>
            <a:r>
              <a:rPr lang="en-US" sz="2400" dirty="0" smtClean="0">
                <a:latin typeface="Times New Roman" pitchFamily="18" charset="0"/>
                <a:cs typeface="Times New Roman" pitchFamily="18" charset="0"/>
              </a:rPr>
              <a:t>No clear definition that differentiates normal from abnormal </a:t>
            </a:r>
            <a:r>
              <a:rPr lang="en-US" sz="2400" dirty="0" err="1" smtClean="0">
                <a:latin typeface="Times New Roman" pitchFamily="18" charset="0"/>
                <a:cs typeface="Times New Roman" pitchFamily="18" charset="0"/>
              </a:rPr>
              <a:t>lability</a:t>
            </a:r>
            <a:r>
              <a:rPr lang="en-US" sz="2400" dirty="0" smtClean="0">
                <a:latin typeface="Times New Roman" pitchFamily="18" charset="0"/>
                <a:cs typeface="Times New Roman" pitchFamily="18" charset="0"/>
              </a:rPr>
              <a:t>.</a:t>
            </a:r>
          </a:p>
          <a:p>
            <a:pPr>
              <a:lnSpc>
                <a:spcPct val="150000"/>
              </a:lnSpc>
            </a:pPr>
            <a:r>
              <a:rPr lang="en-US" sz="2400" dirty="0" smtClean="0">
                <a:latin typeface="Times New Roman" pitchFamily="18" charset="0"/>
                <a:cs typeface="Times New Roman" pitchFamily="18" charset="0"/>
              </a:rPr>
              <a:t>Labile hypertension – widely used – lacks an accepted definition and is more of a clinical impression rather than a specific diagnosis.</a:t>
            </a:r>
          </a:p>
          <a:p>
            <a:pPr>
              <a:lnSpc>
                <a:spcPct val="150000"/>
              </a:lnSpc>
            </a:pPr>
            <a:r>
              <a:rPr lang="en-US" sz="2400" dirty="0" smtClean="0">
                <a:latin typeface="Times New Roman" pitchFamily="18" charset="0"/>
                <a:cs typeface="Times New Roman" pitchFamily="18" charset="0"/>
              </a:rPr>
              <a:t>Patients experience transient but substantial increases in BP.</a:t>
            </a:r>
          </a:p>
          <a:p>
            <a:pPr>
              <a:lnSpc>
                <a:spcPct val="150000"/>
              </a:lnSpc>
              <a:buNone/>
            </a:pPr>
            <a:r>
              <a:rPr lang="en-US" sz="2400" dirty="0" smtClean="0">
                <a:latin typeface="Times New Roman" pitchFamily="18" charset="0"/>
                <a:cs typeface="Times New Roman" pitchFamily="18" charset="0"/>
              </a:rPr>
              <a:t>         Likely due to sympathetic activation.</a:t>
            </a:r>
          </a:p>
          <a:p>
            <a:pPr>
              <a:lnSpc>
                <a:spcPct val="150000"/>
              </a:lnSpc>
              <a:buNone/>
            </a:pPr>
            <a:r>
              <a:rPr lang="en-US" sz="2400" dirty="0" smtClean="0">
                <a:latin typeface="Times New Roman" pitchFamily="18" charset="0"/>
                <a:cs typeface="Times New Roman" pitchFamily="18" charset="0"/>
              </a:rPr>
              <a:t>         BP usually falls without intervention.</a:t>
            </a:r>
          </a:p>
          <a:p>
            <a:pPr>
              <a:lnSpc>
                <a:spcPct val="150000"/>
              </a:lnSpc>
              <a:buNone/>
            </a:pPr>
            <a:r>
              <a:rPr lang="en-US" sz="2400" dirty="0" smtClean="0">
                <a:latin typeface="Times New Roman" pitchFamily="18" charset="0"/>
                <a:cs typeface="Times New Roman" pitchFamily="18" charset="0"/>
              </a:rPr>
              <a:t>         Risk of hypertension in future but no role of pre treatment.</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BP LABILITY</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09451" y="1685109"/>
            <a:ext cx="11273246" cy="4491854"/>
          </a:xfrm>
          <a:prstGeom prst="rect">
            <a:avLst/>
          </a:prstGeom>
          <a:noFill/>
          <a:ln w="9525">
            <a:noFill/>
            <a:miter lim="800000"/>
            <a:headEnd/>
            <a:tailEnd/>
          </a:ln>
          <a:effectLst/>
        </p:spPr>
      </p:pic>
      <p:sp>
        <p:nvSpPr>
          <p:cNvPr id="2" name="Title 1"/>
          <p:cNvSpPr>
            <a:spLocks noGrp="1"/>
          </p:cNvSpPr>
          <p:nvPr>
            <p:ph type="title"/>
          </p:nvPr>
        </p:nvSpPr>
        <p:spPr>
          <a:xfrm>
            <a:off x="668382" y="182245"/>
            <a:ext cx="10515600" cy="1325563"/>
          </a:xfrm>
        </p:spPr>
        <p:txBody>
          <a:bodyPr>
            <a:noAutofit/>
          </a:bodyPr>
          <a:lstStyle/>
          <a:p>
            <a:r>
              <a:rPr lang="en-US" sz="3600" b="1" dirty="0" smtClean="0"/>
              <a:t>TYPES OF BP VARIABILITY</a:t>
            </a:r>
            <a:br>
              <a:rPr lang="en-US" sz="3600" b="1" dirty="0" smtClean="0"/>
            </a:br>
            <a:r>
              <a:rPr lang="en-US" sz="3600" b="1" dirty="0" smtClean="0"/>
              <a:t>DETERMINANTS AND PROGNOSTIC RELEVANCE</a:t>
            </a:r>
            <a:endParaRPr lang="en-US" sz="36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stretch>
            <a:fillRect/>
          </a:stretch>
        </p:blipFill>
        <p:spPr bwMode="auto">
          <a:xfrm>
            <a:off x="2100262" y="1548606"/>
            <a:ext cx="7991475" cy="4391025"/>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3200" dirty="0" smtClean="0"/>
              <a:t>BPV DIFFERS IN EXTENT BETWEEN INDIVIDUALS</a:t>
            </a:r>
            <a:endParaRPr lang="en-U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srcRect/>
          <a:stretch>
            <a:fillRect/>
          </a:stretch>
        </p:blipFill>
        <p:spPr bwMode="auto">
          <a:xfrm>
            <a:off x="1071153" y="1841863"/>
            <a:ext cx="9823269" cy="3726293"/>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3600" dirty="0" smtClean="0"/>
              <a:t>FACTORS ASSOCIATED WITH BPV</a:t>
            </a:r>
            <a:endParaRPr lang="en-US" sz="3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Any clinical measurement of blood pressure may be regarded as a surrogate measure for the “TRUE” blood pressure of the patient, which may be defined as the mean level over prolonged periods.</a:t>
            </a:r>
          </a:p>
          <a:p>
            <a:pPr>
              <a:lnSpc>
                <a:spcPct val="150000"/>
              </a:lnSpc>
            </a:pPr>
            <a:r>
              <a:rPr lang="en-US" sz="2400" dirty="0" smtClean="0">
                <a:latin typeface="Times New Roman" pitchFamily="18" charset="0"/>
                <a:cs typeface="Times New Roman" pitchFamily="18" charset="0"/>
              </a:rPr>
              <a:t>Two techniques developed to improve the estimate of true blood pressure — ambulatory monitoring and home monitoring (or self monitoring).</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5943599" y="1737360"/>
            <a:ext cx="4519749" cy="4373585"/>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dirty="0"/>
          </a:p>
        </p:txBody>
      </p:sp>
      <p:sp>
        <p:nvSpPr>
          <p:cNvPr id="5" name="Rectangle 4"/>
          <p:cNvSpPr/>
          <p:nvPr/>
        </p:nvSpPr>
        <p:spPr>
          <a:xfrm>
            <a:off x="1045029" y="1854923"/>
            <a:ext cx="8098971" cy="4401205"/>
          </a:xfrm>
          <a:prstGeom prst="rect">
            <a:avLst/>
          </a:prstGeom>
        </p:spPr>
        <p:txBody>
          <a:bodyPr wrap="square">
            <a:spAutoFit/>
          </a:bodyPr>
          <a:lstStyle/>
          <a:p>
            <a:r>
              <a:rPr lang="en-US" sz="2800" dirty="0" smtClean="0"/>
              <a:t>Ambulatory blood</a:t>
            </a:r>
          </a:p>
          <a:p>
            <a:r>
              <a:rPr lang="en-US" sz="2800" dirty="0" smtClean="0"/>
              <a:t>pressure (ABP)</a:t>
            </a:r>
          </a:p>
          <a:p>
            <a:r>
              <a:rPr lang="en-US" sz="2800" dirty="0" smtClean="0"/>
              <a:t>monitoring involves</a:t>
            </a:r>
          </a:p>
          <a:p>
            <a:r>
              <a:rPr lang="en-US" sz="2800" dirty="0" smtClean="0"/>
              <a:t>measuring blood pressure</a:t>
            </a:r>
          </a:p>
          <a:p>
            <a:r>
              <a:rPr lang="en-US" sz="2800" dirty="0" smtClean="0"/>
              <a:t>(BP) at regular intervals</a:t>
            </a:r>
          </a:p>
          <a:p>
            <a:r>
              <a:rPr lang="en-US" sz="2800" dirty="0" smtClean="0"/>
              <a:t>(usually every 15–30</a:t>
            </a:r>
          </a:p>
          <a:p>
            <a:r>
              <a:rPr lang="en-US" sz="2800" dirty="0" smtClean="0"/>
              <a:t>minutes) over a 24 hour</a:t>
            </a:r>
          </a:p>
          <a:p>
            <a:r>
              <a:rPr lang="en-US" sz="2800" dirty="0" smtClean="0"/>
              <a:t>period while patients</a:t>
            </a:r>
          </a:p>
          <a:p>
            <a:r>
              <a:rPr lang="en-US" sz="2800" dirty="0" smtClean="0"/>
              <a:t>undergo normal daily</a:t>
            </a:r>
          </a:p>
          <a:p>
            <a:r>
              <a:rPr lang="en-US" sz="2800" dirty="0" smtClean="0"/>
              <a:t>activities, including sleep.</a:t>
            </a:r>
            <a:endParaRPr lang="en-US"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95DE9CA-A1F8-4EA0-B919-6F853413059D}"/>
              </a:ext>
            </a:extLst>
          </p:cNvPr>
          <p:cNvSpPr>
            <a:spLocks noGrp="1"/>
          </p:cNvSpPr>
          <p:nvPr>
            <p:ph idx="1"/>
          </p:nvPr>
        </p:nvSpPr>
        <p:spPr>
          <a:xfrm>
            <a:off x="1295401" y="2478157"/>
            <a:ext cx="9601196" cy="3397711"/>
          </a:xfrm>
        </p:spPr>
        <p:txBody>
          <a:bodyPr/>
          <a:lstStyle/>
          <a:p>
            <a:pPr marL="0" indent="0">
              <a:buNone/>
            </a:pPr>
            <a:endParaRPr lang="en-IN" dirty="0"/>
          </a:p>
          <a:p>
            <a:pPr marL="0" indent="0">
              <a:buNone/>
            </a:pPr>
            <a:endParaRPr lang="en-IN" dirty="0"/>
          </a:p>
          <a:p>
            <a:pPr marL="0" indent="0">
              <a:buNone/>
            </a:pPr>
            <a:r>
              <a:rPr lang="en-IN" dirty="0"/>
              <a:t>                       </a:t>
            </a:r>
          </a:p>
        </p:txBody>
      </p:sp>
      <p:sp>
        <p:nvSpPr>
          <p:cNvPr id="6" name="Footer Placeholder 5">
            <a:extLst>
              <a:ext uri="{FF2B5EF4-FFF2-40B4-BE49-F238E27FC236}">
                <a16:creationId xmlns="" xmlns:a16="http://schemas.microsoft.com/office/drawing/2014/main" id="{0CC48916-0558-451C-B369-AF5C01BEBC90}"/>
              </a:ext>
            </a:extLst>
          </p:cNvPr>
          <p:cNvSpPr>
            <a:spLocks noGrp="1"/>
          </p:cNvSpPr>
          <p:nvPr>
            <p:ph type="ftr" sz="quarter" idx="11"/>
          </p:nvPr>
        </p:nvSpPr>
        <p:spPr>
          <a:xfrm>
            <a:off x="3843128" y="6557147"/>
            <a:ext cx="4114800" cy="365125"/>
          </a:xfrm>
        </p:spPr>
        <p:txBody>
          <a:bodyPr/>
          <a:lstStyle/>
          <a:p>
            <a:r>
              <a:rPr lang="en-US" dirty="0"/>
              <a:t>ACA/AHA 2017</a:t>
            </a:r>
          </a:p>
        </p:txBody>
      </p:sp>
      <p:sp>
        <p:nvSpPr>
          <p:cNvPr id="2" name="Title 1">
            <a:extLst>
              <a:ext uri="{FF2B5EF4-FFF2-40B4-BE49-F238E27FC236}">
                <a16:creationId xmlns="" xmlns:a16="http://schemas.microsoft.com/office/drawing/2014/main" id="{4760D9A2-FEAC-4C85-8BEB-6BE9282C721D}"/>
              </a:ext>
            </a:extLst>
          </p:cNvPr>
          <p:cNvSpPr>
            <a:spLocks noGrp="1"/>
          </p:cNvSpPr>
          <p:nvPr>
            <p:ph type="title"/>
          </p:nvPr>
        </p:nvSpPr>
        <p:spPr>
          <a:xfrm>
            <a:off x="1099930" y="190814"/>
            <a:ext cx="9601196" cy="979190"/>
          </a:xfrm>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ACC/AHA 2017 CLASSIFICATION</a:t>
            </a:r>
          </a:p>
        </p:txBody>
      </p:sp>
      <p:graphicFrame>
        <p:nvGraphicFramePr>
          <p:cNvPr id="4" name="Table 3">
            <a:extLst>
              <a:ext uri="{FF2B5EF4-FFF2-40B4-BE49-F238E27FC236}">
                <a16:creationId xmlns="" xmlns:a16="http://schemas.microsoft.com/office/drawing/2014/main" id="{795ED863-E8EE-41B9-9E2E-DEF8E066ACA7}"/>
              </a:ext>
            </a:extLst>
          </p:cNvPr>
          <p:cNvGraphicFramePr>
            <a:graphicFrameLocks noGrp="1"/>
          </p:cNvGraphicFramePr>
          <p:nvPr>
            <p:extLst>
              <p:ext uri="{D42A27DB-BD31-4B8C-83A1-F6EECF244321}">
                <p14:modId xmlns="" xmlns:p14="http://schemas.microsoft.com/office/powerpoint/2010/main" val="2936790450"/>
              </p:ext>
            </p:extLst>
          </p:nvPr>
        </p:nvGraphicFramePr>
        <p:xfrm>
          <a:off x="1510748" y="1288611"/>
          <a:ext cx="8640249" cy="4497544"/>
        </p:xfrm>
        <a:graphic>
          <a:graphicData uri="http://schemas.openxmlformats.org/drawingml/2006/table">
            <a:tbl>
              <a:tblPr firstRow="1" bandRow="1">
                <a:tableStyleId>{5C22544A-7EE6-4342-B048-85BDC9FD1C3A}</a:tableStyleId>
              </a:tblPr>
              <a:tblGrid>
                <a:gridCol w="3130700">
                  <a:extLst>
                    <a:ext uri="{9D8B030D-6E8A-4147-A177-3AD203B41FA5}">
                      <a16:colId xmlns="" xmlns:a16="http://schemas.microsoft.com/office/drawing/2014/main" val="3763805070"/>
                    </a:ext>
                  </a:extLst>
                </a:gridCol>
                <a:gridCol w="2371163">
                  <a:extLst>
                    <a:ext uri="{9D8B030D-6E8A-4147-A177-3AD203B41FA5}">
                      <a16:colId xmlns="" xmlns:a16="http://schemas.microsoft.com/office/drawing/2014/main" val="3088479795"/>
                    </a:ext>
                  </a:extLst>
                </a:gridCol>
                <a:gridCol w="3138386">
                  <a:extLst>
                    <a:ext uri="{9D8B030D-6E8A-4147-A177-3AD203B41FA5}">
                      <a16:colId xmlns="" xmlns:a16="http://schemas.microsoft.com/office/drawing/2014/main" val="2516083431"/>
                    </a:ext>
                  </a:extLst>
                </a:gridCol>
              </a:tblGrid>
              <a:tr h="643523">
                <a:tc>
                  <a:txBody>
                    <a:bodyPr/>
                    <a:lstStyle/>
                    <a:p>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Systolic BP (mmHg)</a:t>
                      </a:r>
                    </a:p>
                  </a:txBody>
                  <a:tcPr/>
                </a:tc>
                <a:tc>
                  <a:txBody>
                    <a:bodyPr/>
                    <a:lstStyle/>
                    <a:p>
                      <a:pPr algn="ctr"/>
                      <a:r>
                        <a:rPr lang="en-IN" dirty="0">
                          <a:latin typeface="Times New Roman" panose="02020603050405020304" pitchFamily="18" charset="0"/>
                          <a:cs typeface="Times New Roman" panose="02020603050405020304" pitchFamily="18" charset="0"/>
                        </a:rPr>
                        <a:t>Diastolic BP (mmHg)</a:t>
                      </a:r>
                    </a:p>
                  </a:txBody>
                  <a:tcPr/>
                </a:tc>
                <a:extLst>
                  <a:ext uri="{0D108BD9-81ED-4DB2-BD59-A6C34878D82A}">
                    <a16:rowId xmlns="" xmlns:a16="http://schemas.microsoft.com/office/drawing/2014/main" val="3239568271"/>
                  </a:ext>
                </a:extLst>
              </a:tr>
              <a:tr h="476105">
                <a:tc>
                  <a:txBody>
                    <a:bodyPr/>
                    <a:lstStyle/>
                    <a:p>
                      <a:r>
                        <a:rPr lang="en-IN" dirty="0">
                          <a:latin typeface="Times New Roman" panose="02020603050405020304" pitchFamily="18" charset="0"/>
                          <a:cs typeface="Times New Roman" panose="02020603050405020304" pitchFamily="18" charset="0"/>
                        </a:rPr>
                        <a:t>Normal BP</a:t>
                      </a:r>
                    </a:p>
                  </a:txBody>
                  <a:tcPr/>
                </a:tc>
                <a:tc>
                  <a:txBody>
                    <a:bodyPr/>
                    <a:lstStyle/>
                    <a:p>
                      <a:pPr algn="ctr"/>
                      <a:r>
                        <a:rPr lang="en-IN" dirty="0">
                          <a:latin typeface="Times New Roman" panose="02020603050405020304" pitchFamily="18" charset="0"/>
                          <a:cs typeface="Times New Roman" panose="02020603050405020304" pitchFamily="18" charset="0"/>
                        </a:rPr>
                        <a:t>&lt;120 </a:t>
                      </a:r>
                    </a:p>
                  </a:txBody>
                  <a:tcPr/>
                </a:tc>
                <a:tc>
                  <a:txBody>
                    <a:bodyPr/>
                    <a:lstStyle/>
                    <a:p>
                      <a:pPr algn="ctr"/>
                      <a:r>
                        <a:rPr lang="en-IN" dirty="0">
                          <a:latin typeface="Times New Roman" panose="02020603050405020304" pitchFamily="18" charset="0"/>
                          <a:cs typeface="Times New Roman" panose="02020603050405020304" pitchFamily="18" charset="0"/>
                        </a:rPr>
                        <a:t>&lt;80</a:t>
                      </a:r>
                    </a:p>
                  </a:txBody>
                  <a:tcPr/>
                </a:tc>
                <a:extLst>
                  <a:ext uri="{0D108BD9-81ED-4DB2-BD59-A6C34878D82A}">
                    <a16:rowId xmlns="" xmlns:a16="http://schemas.microsoft.com/office/drawing/2014/main" val="4058247005"/>
                  </a:ext>
                </a:extLst>
              </a:tr>
              <a:tr h="476105">
                <a:tc>
                  <a:txBody>
                    <a:bodyPr/>
                    <a:lstStyle/>
                    <a:p>
                      <a:r>
                        <a:rPr lang="en-IN" dirty="0">
                          <a:latin typeface="Times New Roman" panose="02020603050405020304" pitchFamily="18" charset="0"/>
                          <a:cs typeface="Times New Roman" panose="02020603050405020304" pitchFamily="18" charset="0"/>
                        </a:rPr>
                        <a:t>Elevated BP</a:t>
                      </a:r>
                    </a:p>
                  </a:txBody>
                  <a:tcPr/>
                </a:tc>
                <a:tc>
                  <a:txBody>
                    <a:bodyPr/>
                    <a:lstStyle/>
                    <a:p>
                      <a:pPr algn="ctr"/>
                      <a:r>
                        <a:rPr lang="en-IN" dirty="0">
                          <a:latin typeface="Times New Roman" panose="02020603050405020304" pitchFamily="18" charset="0"/>
                          <a:cs typeface="Times New Roman" panose="02020603050405020304" pitchFamily="18" charset="0"/>
                        </a:rPr>
                        <a:t>120-129</a:t>
                      </a:r>
                    </a:p>
                  </a:txBody>
                  <a:tcPr/>
                </a:tc>
                <a:tc>
                  <a:txBody>
                    <a:bodyPr/>
                    <a:lstStyle/>
                    <a:p>
                      <a:pPr algn="ctr"/>
                      <a:r>
                        <a:rPr lang="en-IN" dirty="0">
                          <a:latin typeface="Times New Roman" panose="02020603050405020304" pitchFamily="18" charset="0"/>
                          <a:cs typeface="Times New Roman" panose="02020603050405020304" pitchFamily="18" charset="0"/>
                        </a:rPr>
                        <a:t>&lt;80</a:t>
                      </a:r>
                    </a:p>
                  </a:txBody>
                  <a:tcPr/>
                </a:tc>
                <a:extLst>
                  <a:ext uri="{0D108BD9-81ED-4DB2-BD59-A6C34878D82A}">
                    <a16:rowId xmlns="" xmlns:a16="http://schemas.microsoft.com/office/drawing/2014/main" val="3541772397"/>
                  </a:ext>
                </a:extLst>
              </a:tr>
              <a:tr h="476105">
                <a:tc>
                  <a:txBody>
                    <a:bodyPr/>
                    <a:lstStyle/>
                    <a:p>
                      <a:r>
                        <a:rPr lang="en-IN" dirty="0">
                          <a:latin typeface="Times New Roman" panose="02020603050405020304" pitchFamily="18" charset="0"/>
                          <a:cs typeface="Times New Roman" panose="02020603050405020304" pitchFamily="18" charset="0"/>
                        </a:rPr>
                        <a:t>Hypertension</a:t>
                      </a:r>
                    </a:p>
                  </a:txBody>
                  <a:tcPr/>
                </a:tc>
                <a:tc>
                  <a:txBody>
                    <a:bodyPr/>
                    <a:lstStyle/>
                    <a:p>
                      <a:pPr algn="ctr"/>
                      <a:endParaRPr lang="en-IN" dirty="0">
                        <a:latin typeface="Times New Roman" panose="02020603050405020304" pitchFamily="18" charset="0"/>
                        <a:cs typeface="Times New Roman" panose="02020603050405020304" pitchFamily="18" charset="0"/>
                      </a:endParaRPr>
                    </a:p>
                  </a:txBody>
                  <a:tcPr/>
                </a:tc>
                <a:tc>
                  <a:txBody>
                    <a:bodyPr/>
                    <a:lstStyle/>
                    <a:p>
                      <a:pPr algn="ct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808541437"/>
                  </a:ext>
                </a:extLst>
              </a:tr>
              <a:tr h="478599">
                <a:tc>
                  <a:txBody>
                    <a:bodyPr/>
                    <a:lstStyle/>
                    <a:p>
                      <a:pPr marL="457200" lvl="1" indent="0">
                        <a:buFont typeface="Arial" panose="020B0604020202020204" pitchFamily="34" charset="0"/>
                        <a:buNone/>
                      </a:pPr>
                      <a:r>
                        <a:rPr lang="en-IN" dirty="0">
                          <a:latin typeface="Times New Roman" panose="02020603050405020304" pitchFamily="18" charset="0"/>
                          <a:cs typeface="Times New Roman" panose="02020603050405020304" pitchFamily="18" charset="0"/>
                        </a:rPr>
                        <a:t>Stage 1</a:t>
                      </a:r>
                    </a:p>
                  </a:txBody>
                  <a:tcPr/>
                </a:tc>
                <a:tc>
                  <a:txBody>
                    <a:bodyPr/>
                    <a:lstStyle/>
                    <a:p>
                      <a:pPr marL="457200" lvl="1" indent="0" algn="ctr">
                        <a:buFont typeface="Arial" panose="020B0604020202020204" pitchFamily="34" charset="0"/>
                        <a:buNone/>
                      </a:pPr>
                      <a:r>
                        <a:rPr lang="en-IN" dirty="0">
                          <a:solidFill>
                            <a:srgbClr val="FF0000"/>
                          </a:solidFill>
                          <a:latin typeface="Times New Roman" panose="02020603050405020304" pitchFamily="18" charset="0"/>
                          <a:cs typeface="Times New Roman" panose="02020603050405020304" pitchFamily="18" charset="0"/>
                        </a:rPr>
                        <a:t>130</a:t>
                      </a:r>
                      <a:r>
                        <a:rPr lang="en-IN" dirty="0">
                          <a:latin typeface="Times New Roman" panose="02020603050405020304" pitchFamily="18" charset="0"/>
                          <a:cs typeface="Times New Roman" panose="02020603050405020304" pitchFamily="18" charset="0"/>
                        </a:rPr>
                        <a:t>-139</a:t>
                      </a:r>
                    </a:p>
                  </a:txBody>
                  <a:tcPr/>
                </a:tc>
                <a:tc>
                  <a:txBody>
                    <a:bodyPr/>
                    <a:lstStyle/>
                    <a:p>
                      <a:pPr marL="457200" lvl="1" indent="0" algn="ctr">
                        <a:buFont typeface="Arial" panose="020B0604020202020204" pitchFamily="34" charset="0"/>
                        <a:buNone/>
                      </a:pPr>
                      <a:r>
                        <a:rPr lang="en-IN" dirty="0">
                          <a:solidFill>
                            <a:srgbClr val="FF0000"/>
                          </a:solidFill>
                          <a:latin typeface="Times New Roman" panose="02020603050405020304" pitchFamily="18" charset="0"/>
                          <a:cs typeface="Times New Roman" panose="02020603050405020304" pitchFamily="18" charset="0"/>
                        </a:rPr>
                        <a:t>80</a:t>
                      </a:r>
                      <a:r>
                        <a:rPr lang="en-IN" dirty="0">
                          <a:latin typeface="Times New Roman" panose="02020603050405020304" pitchFamily="18" charset="0"/>
                          <a:cs typeface="Times New Roman" panose="02020603050405020304" pitchFamily="18" charset="0"/>
                        </a:rPr>
                        <a:t>-89</a:t>
                      </a:r>
                    </a:p>
                  </a:txBody>
                  <a:tcPr/>
                </a:tc>
                <a:extLst>
                  <a:ext uri="{0D108BD9-81ED-4DB2-BD59-A6C34878D82A}">
                    <a16:rowId xmlns="" xmlns:a16="http://schemas.microsoft.com/office/drawing/2014/main" val="161445106"/>
                  </a:ext>
                </a:extLst>
              </a:tr>
              <a:tr h="663504">
                <a:tc>
                  <a:txBody>
                    <a:bodyPr/>
                    <a:lstStyle/>
                    <a:p>
                      <a:pPr marL="457200" lvl="1" indent="0">
                        <a:buFont typeface="Arial" panose="020B0604020202020204" pitchFamily="34" charset="0"/>
                        <a:buNone/>
                      </a:pPr>
                      <a:r>
                        <a:rPr lang="en-IN" dirty="0">
                          <a:latin typeface="Times New Roman" panose="02020603050405020304" pitchFamily="18" charset="0"/>
                          <a:cs typeface="Times New Roman" panose="02020603050405020304" pitchFamily="18" charset="0"/>
                        </a:rPr>
                        <a:t>Stage 2</a:t>
                      </a:r>
                    </a:p>
                  </a:txBody>
                  <a:tcPr/>
                </a:tc>
                <a:tc>
                  <a:txBody>
                    <a:bodyPr/>
                    <a:lstStyle/>
                    <a:p>
                      <a:pPr marL="457200" lvl="1" indent="0" algn="ctr">
                        <a:buFont typeface="Arial" panose="020B0604020202020204" pitchFamily="34" charset="0"/>
                        <a:buNone/>
                      </a:pPr>
                      <a:r>
                        <a:rPr lang="en-IN" dirty="0">
                          <a:latin typeface="Times New Roman" panose="02020603050405020304" pitchFamily="18" charset="0"/>
                          <a:cs typeface="Times New Roman" panose="02020603050405020304" pitchFamily="18" charset="0"/>
                        </a:rPr>
                        <a:t>≥ 140</a:t>
                      </a:r>
                    </a:p>
                  </a:txBody>
                  <a:tcPr/>
                </a:tc>
                <a:tc>
                  <a:txBody>
                    <a:bodyPr/>
                    <a:lstStyle/>
                    <a:p>
                      <a:pPr marL="457200" lvl="1" indent="0" algn="ctr">
                        <a:buFont typeface="Arial" panose="020B0604020202020204" pitchFamily="34" charset="0"/>
                        <a:buNone/>
                      </a:pPr>
                      <a:r>
                        <a:rPr lang="en-IN" dirty="0">
                          <a:latin typeface="Times New Roman" panose="02020603050405020304" pitchFamily="18" charset="0"/>
                          <a:cs typeface="Times New Roman" panose="02020603050405020304" pitchFamily="18" charset="0"/>
                        </a:rPr>
                        <a:t>≥  90</a:t>
                      </a:r>
                    </a:p>
                  </a:txBody>
                  <a:tcPr/>
                </a:tc>
                <a:extLst>
                  <a:ext uri="{0D108BD9-81ED-4DB2-BD59-A6C34878D82A}">
                    <a16:rowId xmlns="" xmlns:a16="http://schemas.microsoft.com/office/drawing/2014/main" val="323881097"/>
                  </a:ext>
                </a:extLst>
              </a:tr>
              <a:tr h="356169">
                <a:tc>
                  <a:txBody>
                    <a:bodyPr/>
                    <a:lstStyle/>
                    <a:p>
                      <a:r>
                        <a:rPr lang="en-IN" dirty="0">
                          <a:latin typeface="Times New Roman" panose="02020603050405020304" pitchFamily="18" charset="0"/>
                          <a:cs typeface="Times New Roman" panose="02020603050405020304" pitchFamily="18" charset="0"/>
                        </a:rPr>
                        <a:t>Isolated systolic HTN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≥130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&lt;80</a:t>
                      </a:r>
                    </a:p>
                    <a:p>
                      <a:pPr algn="ct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728435646"/>
                  </a:ext>
                </a:extLst>
              </a:tr>
              <a:tr h="643523">
                <a:tc>
                  <a:txBody>
                    <a:bodyPr/>
                    <a:lstStyle/>
                    <a:p>
                      <a:r>
                        <a:rPr lang="en-IN" dirty="0">
                          <a:latin typeface="Times New Roman" panose="02020603050405020304" pitchFamily="18" charset="0"/>
                          <a:cs typeface="Times New Roman" panose="02020603050405020304" pitchFamily="18" charset="0"/>
                        </a:rPr>
                        <a:t>Isolated diastolic HTN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&lt;130</a:t>
                      </a:r>
                    </a:p>
                    <a:p>
                      <a:pPr algn="ctr"/>
                      <a:endParaRPr lang="en-I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≥80</a:t>
                      </a:r>
                    </a:p>
                    <a:p>
                      <a:pPr algn="ct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614016664"/>
                  </a:ext>
                </a:extLst>
              </a:tr>
            </a:tbl>
          </a:graphicData>
        </a:graphic>
      </p:graphicFrame>
      <p:sp>
        <p:nvSpPr>
          <p:cNvPr id="5" name="TextBox 4">
            <a:extLst>
              <a:ext uri="{FF2B5EF4-FFF2-40B4-BE49-F238E27FC236}">
                <a16:creationId xmlns="" xmlns:a16="http://schemas.microsoft.com/office/drawing/2014/main" id="{09D72698-07CE-495F-8F5F-831C03C47F4B}"/>
              </a:ext>
            </a:extLst>
          </p:cNvPr>
          <p:cNvSpPr txBox="1"/>
          <p:nvPr/>
        </p:nvSpPr>
        <p:spPr>
          <a:xfrm>
            <a:off x="4846983" y="6214404"/>
            <a:ext cx="9753600"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(Based on an average of ≥ 2 careful readings obtained on ≥ 2 occasions</a:t>
            </a:r>
            <a:r>
              <a:rPr lang="en-IN" dirty="0"/>
              <a:t>)</a:t>
            </a:r>
          </a:p>
        </p:txBody>
      </p:sp>
      <p:sp>
        <p:nvSpPr>
          <p:cNvPr id="7" name="Rectangle 6">
            <a:extLst>
              <a:ext uri="{FF2B5EF4-FFF2-40B4-BE49-F238E27FC236}">
                <a16:creationId xmlns="" xmlns:a16="http://schemas.microsoft.com/office/drawing/2014/main" id="{5A0A7761-5F9D-4F2E-8448-24FE8DF19D59}"/>
              </a:ext>
            </a:extLst>
          </p:cNvPr>
          <p:cNvSpPr/>
          <p:nvPr/>
        </p:nvSpPr>
        <p:spPr>
          <a:xfrm>
            <a:off x="1510748" y="3316406"/>
            <a:ext cx="8640249" cy="545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134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137" y="1528354"/>
            <a:ext cx="4386943" cy="4323806"/>
          </a:xfrm>
        </p:spPr>
        <p:txBody>
          <a:bodyPr>
            <a:noAutofit/>
          </a:bodyPr>
          <a:lstStyle/>
          <a:p>
            <a:r>
              <a:rPr lang="en-US" sz="2400" dirty="0" smtClean="0">
                <a:latin typeface="Times New Roman" pitchFamily="18" charset="0"/>
                <a:cs typeface="Times New Roman" pitchFamily="18" charset="0"/>
              </a:rPr>
              <a:t>The portable monitor is worn on a belt connected to a standard cuff on the upper arm .</a:t>
            </a:r>
          </a:p>
          <a:p>
            <a:r>
              <a:rPr lang="en-US" sz="2400" dirty="0" smtClean="0">
                <a:latin typeface="Times New Roman" pitchFamily="18" charset="0"/>
                <a:cs typeface="Times New Roman" pitchFamily="18" charset="0"/>
              </a:rPr>
              <a:t>When complete, the device is connected to a computer that prepares a report of the 24 hour, day time, night time, and sleep and awake (if recorded) average systolic and diastolic BP and heart rate.</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endParaRPr lang="en-US" dirty="0"/>
          </a:p>
        </p:txBody>
      </p:sp>
      <p:pic>
        <p:nvPicPr>
          <p:cNvPr id="7174" name="Picture 6"/>
          <p:cNvPicPr>
            <a:picLocks noChangeAspect="1" noChangeArrowheads="1"/>
          </p:cNvPicPr>
          <p:nvPr/>
        </p:nvPicPr>
        <p:blipFill>
          <a:blip r:embed="rId2"/>
          <a:srcRect/>
          <a:stretch>
            <a:fillRect/>
          </a:stretch>
        </p:blipFill>
        <p:spPr bwMode="auto">
          <a:xfrm>
            <a:off x="5427073" y="1782400"/>
            <a:ext cx="5753100" cy="4181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50000"/>
              </a:lnSpc>
            </a:pPr>
            <a:r>
              <a:rPr lang="en-US" sz="2400" dirty="0" smtClean="0">
                <a:latin typeface="Times New Roman" pitchFamily="18" charset="0"/>
                <a:cs typeface="Times New Roman" pitchFamily="18" charset="0"/>
              </a:rPr>
              <a:t>Uses cuff </a:t>
            </a:r>
            <a:r>
              <a:rPr lang="en-US" sz="2400" dirty="0" err="1" smtClean="0">
                <a:latin typeface="Times New Roman" pitchFamily="18" charset="0"/>
                <a:cs typeface="Times New Roman" pitchFamily="18" charset="0"/>
              </a:rPr>
              <a:t>oscillometry</a:t>
            </a:r>
            <a:r>
              <a:rPr lang="en-US" sz="2400" dirty="0" smtClean="0">
                <a:latin typeface="Times New Roman" pitchFamily="18" charset="0"/>
                <a:cs typeface="Times New Roman" pitchFamily="18" charset="0"/>
              </a:rPr>
              <a:t>.</a:t>
            </a:r>
          </a:p>
          <a:p>
            <a:pPr>
              <a:lnSpc>
                <a:spcPct val="150000"/>
              </a:lnSpc>
            </a:pPr>
            <a:r>
              <a:rPr lang="en-US" sz="2400" dirty="0" smtClean="0">
                <a:latin typeface="Times New Roman" pitchFamily="18" charset="0"/>
                <a:cs typeface="Times New Roman" pitchFamily="18" charset="0"/>
              </a:rPr>
              <a:t>Cuff inflated until the pressure occludes flow within the brachial artery. </a:t>
            </a:r>
          </a:p>
          <a:p>
            <a:pPr>
              <a:lnSpc>
                <a:spcPct val="150000"/>
              </a:lnSpc>
            </a:pPr>
            <a:r>
              <a:rPr lang="en-US" sz="2400" dirty="0" smtClean="0">
                <a:latin typeface="Times New Roman" pitchFamily="18" charset="0"/>
                <a:cs typeface="Times New Roman" pitchFamily="18" charset="0"/>
              </a:rPr>
              <a:t>As the pressure is released, blood begins to flow causing fluctuations(oscillations) in the arterial wall that are detected by the monitor. </a:t>
            </a:r>
          </a:p>
          <a:p>
            <a:pPr>
              <a:lnSpc>
                <a:spcPct val="150000"/>
              </a:lnSpc>
            </a:pPr>
            <a:r>
              <a:rPr lang="en-US" sz="2400" dirty="0" smtClean="0">
                <a:latin typeface="Times New Roman" pitchFamily="18" charset="0"/>
                <a:cs typeface="Times New Roman" pitchFamily="18" charset="0"/>
              </a:rPr>
              <a:t>These oscillations increase in intensity then diminish and cease when blood is flowing normally.</a:t>
            </a:r>
          </a:p>
          <a:p>
            <a:pPr>
              <a:lnSpc>
                <a:spcPct val="150000"/>
              </a:lnSpc>
            </a:pPr>
            <a:r>
              <a:rPr lang="en-US" sz="2400" dirty="0" smtClean="0">
                <a:latin typeface="Times New Roman" pitchFamily="18" charset="0"/>
                <a:cs typeface="Times New Roman" pitchFamily="18" charset="0"/>
              </a:rPr>
              <a:t>The monitor defines the maximal oscillations as mean arterial BP and then uses an algorithm to calculate systolic and diastolic BP.</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ABPM – MEASURING METHOD</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Unique data provided by ABPM include:</a:t>
            </a:r>
          </a:p>
          <a:p>
            <a:pPr>
              <a:lnSpc>
                <a:spcPct val="150000"/>
              </a:lnSpc>
            </a:pPr>
            <a:r>
              <a:rPr lang="en-US" sz="2400" dirty="0" smtClean="0">
                <a:latin typeface="Times New Roman" pitchFamily="18" charset="0"/>
                <a:cs typeface="Times New Roman" pitchFamily="18" charset="0"/>
              </a:rPr>
              <a:t>24-hour average blood pressure (BP)daytime (awake) BP</a:t>
            </a:r>
          </a:p>
          <a:p>
            <a:pPr>
              <a:lnSpc>
                <a:spcPct val="150000"/>
              </a:lnSpc>
            </a:pPr>
            <a:r>
              <a:rPr lang="en-US" sz="2400" dirty="0" smtClean="0">
                <a:latin typeface="Times New Roman" pitchFamily="18" charset="0"/>
                <a:cs typeface="Times New Roman" pitchFamily="18" charset="0"/>
              </a:rPr>
              <a:t>Night time (asleep) BP</a:t>
            </a:r>
          </a:p>
          <a:p>
            <a:pPr>
              <a:lnSpc>
                <a:spcPct val="150000"/>
              </a:lnSpc>
            </a:pPr>
            <a:r>
              <a:rPr lang="en-US" sz="2400" dirty="0" smtClean="0">
                <a:latin typeface="Times New Roman" pitchFamily="18" charset="0"/>
                <a:cs typeface="Times New Roman" pitchFamily="18" charset="0"/>
              </a:rPr>
              <a:t>Systolic blood pressure load</a:t>
            </a:r>
          </a:p>
          <a:p>
            <a:pPr>
              <a:lnSpc>
                <a:spcPct val="150000"/>
              </a:lnSpc>
            </a:pPr>
            <a:r>
              <a:rPr lang="en-US" sz="2400" dirty="0" smtClean="0">
                <a:latin typeface="Times New Roman" pitchFamily="18" charset="0"/>
                <a:cs typeface="Times New Roman" pitchFamily="18" charset="0"/>
              </a:rPr>
              <a:t>Diastolic blood pressure load</a:t>
            </a:r>
          </a:p>
          <a:p>
            <a:pPr>
              <a:lnSpc>
                <a:spcPct val="150000"/>
              </a:lnSpc>
            </a:pPr>
            <a:r>
              <a:rPr lang="en-US" sz="2400" dirty="0" smtClean="0">
                <a:latin typeface="Times New Roman" pitchFamily="18" charset="0"/>
                <a:cs typeface="Times New Roman" pitchFamily="18" charset="0"/>
              </a:rPr>
              <a:t>Nocturnal dipping of the BP</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INTERPRETATION OF ABPM</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fr-FR" sz="2400" dirty="0" err="1" smtClean="0">
                <a:latin typeface="Times New Roman" pitchFamily="18" charset="0"/>
                <a:cs typeface="Times New Roman" pitchFamily="18" charset="0"/>
              </a:rPr>
              <a:t>Reference</a:t>
            </a:r>
            <a:r>
              <a:rPr lang="fr-FR" sz="2400" dirty="0" smtClean="0">
                <a:latin typeface="Times New Roman" pitchFamily="18" charset="0"/>
                <a:cs typeface="Times New Roman" pitchFamily="18" charset="0"/>
              </a:rPr>
              <a:t> ‘normal’ ABP values for non </a:t>
            </a:r>
            <a:r>
              <a:rPr lang="fr-FR" sz="2400" dirty="0" err="1" smtClean="0">
                <a:latin typeface="Times New Roman" pitchFamily="18" charset="0"/>
                <a:cs typeface="Times New Roman" pitchFamily="18" charset="0"/>
              </a:rPr>
              <a:t>pregnant</a:t>
            </a:r>
            <a:r>
              <a:rPr lang="fr-F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adults are:</a:t>
            </a:r>
          </a:p>
          <a:p>
            <a:pPr>
              <a:lnSpc>
                <a:spcPct val="150000"/>
              </a:lnSpc>
              <a:buNone/>
            </a:pPr>
            <a:r>
              <a:rPr lang="en-US" sz="2400" dirty="0" smtClean="0">
                <a:latin typeface="Times New Roman" pitchFamily="18" charset="0"/>
                <a:cs typeface="Times New Roman" pitchFamily="18" charset="0"/>
              </a:rPr>
              <a:t>    24 hour average &lt;115/75 mmHg (hypertension threshold 130/80 mmHg)</a:t>
            </a:r>
          </a:p>
          <a:p>
            <a:pPr>
              <a:lnSpc>
                <a:spcPct val="150000"/>
              </a:lnSpc>
              <a:buNone/>
            </a:pPr>
            <a:r>
              <a:rPr lang="en-US" sz="2400" dirty="0" smtClean="0">
                <a:latin typeface="Times New Roman" pitchFamily="18" charset="0"/>
                <a:cs typeface="Times New Roman" pitchFamily="18" charset="0"/>
              </a:rPr>
              <a:t>    Day time (awake) &lt;120/80 mmHg (hypertension threshold 135/85 mmHg)</a:t>
            </a:r>
          </a:p>
          <a:p>
            <a:pPr>
              <a:lnSpc>
                <a:spcPct val="150000"/>
              </a:lnSpc>
              <a:buNone/>
            </a:pPr>
            <a:r>
              <a:rPr lang="en-US" sz="2400" dirty="0" smtClean="0">
                <a:latin typeface="Times New Roman" pitchFamily="18" charset="0"/>
                <a:cs typeface="Times New Roman" pitchFamily="18" charset="0"/>
              </a:rPr>
              <a:t>    Night time (asleep) &lt;105/65 mmHg (hypertension threshold 120/75 mmHg).</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Grp="1" noChangeAspect="1" noChangeArrowheads="1"/>
          </p:cNvPicPr>
          <p:nvPr>
            <p:ph idx="1"/>
          </p:nvPr>
        </p:nvPicPr>
        <p:blipFill>
          <a:blip r:embed="rId2"/>
          <a:srcRect/>
          <a:stretch>
            <a:fillRect/>
          </a:stretch>
        </p:blipFill>
        <p:spPr bwMode="auto">
          <a:xfrm>
            <a:off x="888681" y="1703727"/>
            <a:ext cx="10345376" cy="493220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ABPM – DIAGNOSTIC THRESHOLDS</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50000"/>
              </a:lnSpc>
            </a:pPr>
            <a:r>
              <a:rPr lang="en-US" sz="2400" dirty="0" smtClean="0">
                <a:latin typeface="Times New Roman" pitchFamily="18" charset="0"/>
                <a:cs typeface="Times New Roman" pitchFamily="18" charset="0"/>
              </a:rPr>
              <a:t>Ambulatory BP values above ‘normal’ and below thresholds for hypertension are considered ‘high normal’.</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Night time (sleeping) average systolic and diastolic BP should both be at least 10% lower than day time (awake) average.</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Blood pressure load (percentage of time that BP readings exceed hypertension threshold during 24 hours) should be &lt;20%.</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INTERPRETATION OF ABPM</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731519" y="378822"/>
            <a:ext cx="10750731" cy="6139543"/>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srcRect/>
          <a:stretch>
            <a:fillRect/>
          </a:stretch>
        </p:blipFill>
        <p:spPr bwMode="auto">
          <a:xfrm>
            <a:off x="809898" y="182881"/>
            <a:ext cx="10620102" cy="64008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D94852-3F2D-4D28-883B-AC28FB15E437}"/>
              </a:ext>
            </a:extLst>
          </p:cNvPr>
          <p:cNvSpPr>
            <a:spLocks noGrp="1"/>
          </p:cNvSpPr>
          <p:nvPr>
            <p:ph type="title"/>
          </p:nvPr>
        </p:nvSpPr>
        <p:spPr>
          <a:xfrm>
            <a:off x="702365" y="365125"/>
            <a:ext cx="10651435" cy="1325563"/>
          </a:xfrm>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BP PATTERNS - OFFICE AND OUT-OF-OFFICE</a:t>
            </a:r>
          </a:p>
        </p:txBody>
      </p:sp>
      <p:graphicFrame>
        <p:nvGraphicFramePr>
          <p:cNvPr id="3" name="Table 2">
            <a:extLst>
              <a:ext uri="{FF2B5EF4-FFF2-40B4-BE49-F238E27FC236}">
                <a16:creationId xmlns="" xmlns:a16="http://schemas.microsoft.com/office/drawing/2014/main" id="{2C970C08-827F-486C-A244-0A08D30C729F}"/>
              </a:ext>
            </a:extLst>
          </p:cNvPr>
          <p:cNvGraphicFramePr>
            <a:graphicFrameLocks noGrp="1"/>
          </p:cNvGraphicFramePr>
          <p:nvPr>
            <p:extLst>
              <p:ext uri="{D42A27DB-BD31-4B8C-83A1-F6EECF244321}">
                <p14:modId xmlns="" xmlns:p14="http://schemas.microsoft.com/office/powerpoint/2010/main" val="530930328"/>
              </p:ext>
            </p:extLst>
          </p:nvPr>
        </p:nvGraphicFramePr>
        <p:xfrm>
          <a:off x="1541669" y="1802295"/>
          <a:ext cx="9356034" cy="3034748"/>
        </p:xfrm>
        <a:graphic>
          <a:graphicData uri="http://schemas.openxmlformats.org/drawingml/2006/table">
            <a:tbl>
              <a:tblPr firstRow="1" bandRow="1">
                <a:tableStyleId>{5C22544A-7EE6-4342-B048-85BDC9FD1C3A}</a:tableStyleId>
              </a:tblPr>
              <a:tblGrid>
                <a:gridCol w="3118678">
                  <a:extLst>
                    <a:ext uri="{9D8B030D-6E8A-4147-A177-3AD203B41FA5}">
                      <a16:colId xmlns="" xmlns:a16="http://schemas.microsoft.com/office/drawing/2014/main" val="1070749968"/>
                    </a:ext>
                  </a:extLst>
                </a:gridCol>
                <a:gridCol w="3118678">
                  <a:extLst>
                    <a:ext uri="{9D8B030D-6E8A-4147-A177-3AD203B41FA5}">
                      <a16:colId xmlns="" xmlns:a16="http://schemas.microsoft.com/office/drawing/2014/main" val="3907725168"/>
                    </a:ext>
                  </a:extLst>
                </a:gridCol>
                <a:gridCol w="3118678">
                  <a:extLst>
                    <a:ext uri="{9D8B030D-6E8A-4147-A177-3AD203B41FA5}">
                      <a16:colId xmlns="" xmlns:a16="http://schemas.microsoft.com/office/drawing/2014/main" val="713962424"/>
                    </a:ext>
                  </a:extLst>
                </a:gridCol>
              </a:tblGrid>
              <a:tr h="914780">
                <a:tc>
                  <a:txBody>
                    <a:bodyPr/>
                    <a:lstStyle/>
                    <a:p>
                      <a:pPr algn="ctr"/>
                      <a:endParaRPr lang="en-IN" sz="2000" dirty="0">
                        <a:latin typeface="Times New Roman" panose="02020603050405020304" pitchFamily="18" charset="0"/>
                        <a:cs typeface="Times New Roman" panose="02020603050405020304" pitchFamily="18" charset="0"/>
                      </a:endParaRPr>
                    </a:p>
                  </a:txBody>
                  <a:tcPr anchor="ctr"/>
                </a:tc>
                <a:tc>
                  <a:txBody>
                    <a:bodyPr/>
                    <a:lstStyle/>
                    <a:p>
                      <a:pPr algn="ctr"/>
                      <a:r>
                        <a:rPr lang="en-IN" sz="2000" dirty="0">
                          <a:latin typeface="Times New Roman" panose="02020603050405020304" pitchFamily="18" charset="0"/>
                          <a:cs typeface="Times New Roman" panose="02020603050405020304" pitchFamily="18" charset="0"/>
                        </a:rPr>
                        <a:t>Office/Clinic/Healthcare setting</a:t>
                      </a:r>
                    </a:p>
                  </a:txBody>
                  <a:tcPr anchor="ctr"/>
                </a:tc>
                <a:tc>
                  <a:txBody>
                    <a:bodyPr/>
                    <a:lstStyle/>
                    <a:p>
                      <a:pPr algn="ctr"/>
                      <a:r>
                        <a:rPr lang="en-IN" sz="2000" dirty="0">
                          <a:latin typeface="Times New Roman" panose="02020603050405020304" pitchFamily="18" charset="0"/>
                          <a:cs typeface="Times New Roman" panose="02020603050405020304" pitchFamily="18" charset="0"/>
                        </a:rPr>
                        <a:t>Home /Non health care/ABPM setting</a:t>
                      </a:r>
                    </a:p>
                  </a:txBody>
                  <a:tcPr anchor="ctr"/>
                </a:tc>
                <a:extLst>
                  <a:ext uri="{0D108BD9-81ED-4DB2-BD59-A6C34878D82A}">
                    <a16:rowId xmlns="" xmlns:a16="http://schemas.microsoft.com/office/drawing/2014/main" val="2489634666"/>
                  </a:ext>
                </a:extLst>
              </a:tr>
              <a:tr h="529992">
                <a:tc>
                  <a:txBody>
                    <a:bodyPr/>
                    <a:lstStyle/>
                    <a:p>
                      <a:pPr algn="l"/>
                      <a:r>
                        <a:rPr lang="en-IN" sz="2000" dirty="0">
                          <a:latin typeface="Times New Roman" panose="02020603050405020304" pitchFamily="18" charset="0"/>
                          <a:cs typeface="Times New Roman" panose="02020603050405020304" pitchFamily="18" charset="0"/>
                        </a:rPr>
                        <a:t>Normotensive</a:t>
                      </a:r>
                    </a:p>
                  </a:txBody>
                  <a:tcPr/>
                </a:tc>
                <a:tc>
                  <a:txBody>
                    <a:bodyPr/>
                    <a:lstStyle/>
                    <a:p>
                      <a:pPr algn="ctr"/>
                      <a:r>
                        <a:rPr lang="en-IN" sz="2000" dirty="0">
                          <a:latin typeface="Times New Roman" panose="02020603050405020304" pitchFamily="18" charset="0"/>
                          <a:cs typeface="Times New Roman" panose="02020603050405020304" pitchFamily="18" charset="0"/>
                        </a:rPr>
                        <a:t>No Hypertension</a:t>
                      </a:r>
                    </a:p>
                  </a:txBody>
                  <a:tcPr/>
                </a:tc>
                <a:tc>
                  <a:txBody>
                    <a:bodyPr/>
                    <a:lstStyle/>
                    <a:p>
                      <a:pPr algn="ctr"/>
                      <a:r>
                        <a:rPr lang="en-IN" sz="2000" dirty="0">
                          <a:latin typeface="Times New Roman" panose="02020603050405020304" pitchFamily="18" charset="0"/>
                          <a:cs typeface="Times New Roman" panose="02020603050405020304" pitchFamily="18" charset="0"/>
                        </a:rPr>
                        <a:t>No Hypertension</a:t>
                      </a:r>
                    </a:p>
                  </a:txBody>
                  <a:tcPr/>
                </a:tc>
                <a:extLst>
                  <a:ext uri="{0D108BD9-81ED-4DB2-BD59-A6C34878D82A}">
                    <a16:rowId xmlns="" xmlns:a16="http://schemas.microsoft.com/office/drawing/2014/main" val="2378098181"/>
                  </a:ext>
                </a:extLst>
              </a:tr>
              <a:tr h="529992">
                <a:tc>
                  <a:txBody>
                    <a:bodyPr/>
                    <a:lstStyle/>
                    <a:p>
                      <a:pPr algn="l"/>
                      <a:r>
                        <a:rPr lang="en-IN" sz="2000" dirty="0">
                          <a:latin typeface="Times New Roman" panose="02020603050405020304" pitchFamily="18" charset="0"/>
                          <a:cs typeface="Times New Roman" panose="02020603050405020304" pitchFamily="18" charset="0"/>
                        </a:rPr>
                        <a:t>Sustained Hypertension</a:t>
                      </a:r>
                    </a:p>
                  </a:txBody>
                  <a:tcPr/>
                </a:tc>
                <a:tc>
                  <a:txBody>
                    <a:bodyPr/>
                    <a:lstStyle/>
                    <a:p>
                      <a:pPr algn="ctr"/>
                      <a:r>
                        <a:rPr lang="en-IN" sz="2000" dirty="0">
                          <a:latin typeface="Times New Roman" panose="02020603050405020304" pitchFamily="18" charset="0"/>
                          <a:cs typeface="Times New Roman" panose="02020603050405020304" pitchFamily="18" charset="0"/>
                        </a:rPr>
                        <a:t>Hypertension</a:t>
                      </a:r>
                    </a:p>
                  </a:txBody>
                  <a:tcPr/>
                </a:tc>
                <a:tc>
                  <a:txBody>
                    <a:bodyPr/>
                    <a:lstStyle/>
                    <a:p>
                      <a:pPr algn="ctr"/>
                      <a:r>
                        <a:rPr lang="en-IN" sz="2000" dirty="0">
                          <a:latin typeface="Times New Roman" panose="02020603050405020304" pitchFamily="18" charset="0"/>
                          <a:cs typeface="Times New Roman" panose="02020603050405020304" pitchFamily="18" charset="0"/>
                        </a:rPr>
                        <a:t>Hypertension</a:t>
                      </a:r>
                    </a:p>
                  </a:txBody>
                  <a:tcPr/>
                </a:tc>
                <a:extLst>
                  <a:ext uri="{0D108BD9-81ED-4DB2-BD59-A6C34878D82A}">
                    <a16:rowId xmlns="" xmlns:a16="http://schemas.microsoft.com/office/drawing/2014/main" val="4016640471"/>
                  </a:ext>
                </a:extLst>
              </a:tr>
              <a:tr h="529992">
                <a:tc>
                  <a:txBody>
                    <a:bodyPr/>
                    <a:lstStyle/>
                    <a:p>
                      <a:pPr algn="l"/>
                      <a:r>
                        <a:rPr lang="en-IN" sz="2000" dirty="0">
                          <a:latin typeface="Times New Roman" panose="02020603050405020304" pitchFamily="18" charset="0"/>
                          <a:cs typeface="Times New Roman" panose="02020603050405020304" pitchFamily="18" charset="0"/>
                        </a:rPr>
                        <a:t>Masked Hypertension</a:t>
                      </a:r>
                    </a:p>
                  </a:txBody>
                  <a:tcPr/>
                </a:tc>
                <a:tc>
                  <a:txBody>
                    <a:bodyPr/>
                    <a:lstStyle/>
                    <a:p>
                      <a:pPr algn="ctr"/>
                      <a:r>
                        <a:rPr lang="en-IN" sz="2000" dirty="0">
                          <a:latin typeface="Times New Roman" panose="02020603050405020304" pitchFamily="18" charset="0"/>
                          <a:cs typeface="Times New Roman" panose="02020603050405020304" pitchFamily="18" charset="0"/>
                        </a:rPr>
                        <a:t>No Hypertension</a:t>
                      </a:r>
                    </a:p>
                  </a:txBody>
                  <a:tcPr/>
                </a:tc>
                <a:tc>
                  <a:txBody>
                    <a:bodyPr/>
                    <a:lstStyle/>
                    <a:p>
                      <a:pPr algn="ctr"/>
                      <a:r>
                        <a:rPr lang="en-IN" sz="2000" dirty="0">
                          <a:latin typeface="Times New Roman" panose="02020603050405020304" pitchFamily="18" charset="0"/>
                          <a:cs typeface="Times New Roman" panose="02020603050405020304" pitchFamily="18" charset="0"/>
                        </a:rPr>
                        <a:t>Hypertension</a:t>
                      </a:r>
                    </a:p>
                  </a:txBody>
                  <a:tcPr/>
                </a:tc>
                <a:extLst>
                  <a:ext uri="{0D108BD9-81ED-4DB2-BD59-A6C34878D82A}">
                    <a16:rowId xmlns="" xmlns:a16="http://schemas.microsoft.com/office/drawing/2014/main" val="3972305610"/>
                  </a:ext>
                </a:extLst>
              </a:tr>
              <a:tr h="529992">
                <a:tc>
                  <a:txBody>
                    <a:bodyPr/>
                    <a:lstStyle/>
                    <a:p>
                      <a:pPr algn="l"/>
                      <a:r>
                        <a:rPr lang="en-IN" sz="2000" dirty="0">
                          <a:latin typeface="Times New Roman" panose="02020603050405020304" pitchFamily="18" charset="0"/>
                          <a:cs typeface="Times New Roman" panose="02020603050405020304" pitchFamily="18" charset="0"/>
                        </a:rPr>
                        <a:t>White coat Hypertension</a:t>
                      </a:r>
                    </a:p>
                  </a:txBody>
                  <a:tcPr/>
                </a:tc>
                <a:tc>
                  <a:txBody>
                    <a:bodyPr/>
                    <a:lstStyle/>
                    <a:p>
                      <a:pPr algn="ctr"/>
                      <a:r>
                        <a:rPr lang="en-IN" sz="2000" dirty="0">
                          <a:latin typeface="Times New Roman" panose="02020603050405020304" pitchFamily="18" charset="0"/>
                          <a:cs typeface="Times New Roman" panose="02020603050405020304" pitchFamily="18" charset="0"/>
                        </a:rPr>
                        <a:t>Hypertension</a:t>
                      </a:r>
                    </a:p>
                  </a:txBody>
                  <a:tcPr/>
                </a:tc>
                <a:tc>
                  <a:txBody>
                    <a:bodyPr/>
                    <a:lstStyle/>
                    <a:p>
                      <a:pPr algn="ctr"/>
                      <a:r>
                        <a:rPr lang="en-IN" sz="2000" dirty="0">
                          <a:latin typeface="Times New Roman" panose="02020603050405020304" pitchFamily="18" charset="0"/>
                          <a:cs typeface="Times New Roman" panose="02020603050405020304" pitchFamily="18" charset="0"/>
                        </a:rPr>
                        <a:t>No Hypertension</a:t>
                      </a:r>
                    </a:p>
                  </a:txBody>
                  <a:tcPr/>
                </a:tc>
                <a:extLst>
                  <a:ext uri="{0D108BD9-81ED-4DB2-BD59-A6C34878D82A}">
                    <a16:rowId xmlns="" xmlns:a16="http://schemas.microsoft.com/office/drawing/2014/main" val="3033219335"/>
                  </a:ext>
                </a:extLst>
              </a:tr>
            </a:tbl>
          </a:graphicData>
        </a:graphic>
      </p:graphicFrame>
      <p:sp>
        <p:nvSpPr>
          <p:cNvPr id="9" name="TextBox 8">
            <a:extLst>
              <a:ext uri="{FF2B5EF4-FFF2-40B4-BE49-F238E27FC236}">
                <a16:creationId xmlns="" xmlns:a16="http://schemas.microsoft.com/office/drawing/2014/main" id="{DD4CE8D8-A4F5-4612-B715-E82F5CCF7598}"/>
              </a:ext>
            </a:extLst>
          </p:cNvPr>
          <p:cNvSpPr txBox="1"/>
          <p:nvPr/>
        </p:nvSpPr>
        <p:spPr>
          <a:xfrm>
            <a:off x="278296" y="6306105"/>
            <a:ext cx="6904382"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ABPM- Ambulatory BP Monitoring</a:t>
            </a:r>
          </a:p>
        </p:txBody>
      </p:sp>
      <p:sp>
        <p:nvSpPr>
          <p:cNvPr id="11" name="Footer Placeholder 2">
            <a:extLst>
              <a:ext uri="{FF2B5EF4-FFF2-40B4-BE49-F238E27FC236}">
                <a16:creationId xmlns="" xmlns:a16="http://schemas.microsoft.com/office/drawing/2014/main" id="{923B528E-8CBA-47C1-B6CB-164BDD553025}"/>
              </a:ext>
            </a:extLst>
          </p:cNvPr>
          <p:cNvSpPr txBox="1">
            <a:spLocks/>
          </p:cNvSpPr>
          <p:nvPr/>
        </p:nvSpPr>
        <p:spPr>
          <a:xfrm>
            <a:off x="1805609" y="6492875"/>
            <a:ext cx="837206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Hypertension and journal of the American college of cardiology</a:t>
            </a:r>
          </a:p>
          <a:p>
            <a:r>
              <a:rPr lang="en-US" dirty="0"/>
              <a:t>www.acc.org</a:t>
            </a:r>
          </a:p>
        </p:txBody>
      </p:sp>
      <p:pic>
        <p:nvPicPr>
          <p:cNvPr id="5" name="Picture 4">
            <a:extLst>
              <a:ext uri="{FF2B5EF4-FFF2-40B4-BE49-F238E27FC236}">
                <a16:creationId xmlns="" xmlns:a16="http://schemas.microsoft.com/office/drawing/2014/main" id="{8B094A50-DE0F-4CF1-BEED-7EBDAF6141AD}"/>
              </a:ext>
            </a:extLst>
          </p:cNvPr>
          <p:cNvPicPr>
            <a:picLocks noChangeAspect="1"/>
          </p:cNvPicPr>
          <p:nvPr/>
        </p:nvPicPr>
        <p:blipFill>
          <a:blip r:embed="rId2"/>
          <a:stretch>
            <a:fillRect/>
          </a:stretch>
        </p:blipFill>
        <p:spPr>
          <a:xfrm>
            <a:off x="7855938" y="4948650"/>
            <a:ext cx="4211884" cy="1909349"/>
          </a:xfrm>
          <a:prstGeom prst="rect">
            <a:avLst/>
          </a:prstGeom>
        </p:spPr>
      </p:pic>
    </p:spTree>
    <p:extLst>
      <p:ext uri="{BB962C8B-B14F-4D97-AF65-F5344CB8AC3E}">
        <p14:creationId xmlns="" xmlns:p14="http://schemas.microsoft.com/office/powerpoint/2010/main" val="35443066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Clinic blood pressure of 140/90 mm Hg or higher on at least three occasions, with at least two sets of measurements of less than 140/90 mm Hg in </a:t>
            </a:r>
            <a:r>
              <a:rPr lang="en-US" sz="2400" dirty="0" err="1" smtClean="0">
                <a:latin typeface="Times New Roman" pitchFamily="18" charset="0"/>
                <a:cs typeface="Times New Roman" pitchFamily="18" charset="0"/>
              </a:rPr>
              <a:t>nonclinic</a:t>
            </a:r>
            <a:r>
              <a:rPr lang="en-US" sz="2400" dirty="0" smtClean="0">
                <a:latin typeface="Times New Roman" pitchFamily="18" charset="0"/>
                <a:cs typeface="Times New Roman" pitchFamily="18" charset="0"/>
              </a:rPr>
              <a:t> settings, plus the absence of target-organ damage.</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WHITE COAT HYPERTENSION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185B29B5-09E2-445B-B3A4-E7FF26B820E7}"/>
              </a:ext>
            </a:extLst>
          </p:cNvPr>
          <p:cNvPicPr>
            <a:picLocks noGrp="1" noChangeAspect="1"/>
          </p:cNvPicPr>
          <p:nvPr>
            <p:ph idx="1"/>
          </p:nvPr>
        </p:nvPicPr>
        <p:blipFill>
          <a:blip r:embed="rId2"/>
          <a:stretch>
            <a:fillRect/>
          </a:stretch>
        </p:blipFill>
        <p:spPr>
          <a:xfrm>
            <a:off x="8097129" y="365125"/>
            <a:ext cx="3609975" cy="1266825"/>
          </a:xfrm>
        </p:spPr>
      </p:pic>
      <p:sp>
        <p:nvSpPr>
          <p:cNvPr id="4" name="Footer Placeholder 3">
            <a:extLst>
              <a:ext uri="{FF2B5EF4-FFF2-40B4-BE49-F238E27FC236}">
                <a16:creationId xmlns="" xmlns:a16="http://schemas.microsoft.com/office/drawing/2014/main" id="{0B0EE83B-1BB9-4F72-ADF5-29A08B021A97}"/>
              </a:ext>
            </a:extLst>
          </p:cNvPr>
          <p:cNvSpPr>
            <a:spLocks noGrp="1"/>
          </p:cNvSpPr>
          <p:nvPr>
            <p:ph type="ftr" sz="quarter" idx="11"/>
          </p:nvPr>
        </p:nvSpPr>
        <p:spPr/>
        <p:txBody>
          <a:bodyPr/>
          <a:lstStyle/>
          <a:p>
            <a:r>
              <a:rPr lang="en-US"/>
              <a:t>European society of cardialogy  (ESC/ESH) 2018</a:t>
            </a:r>
            <a:endParaRPr lang="en-US" dirty="0"/>
          </a:p>
        </p:txBody>
      </p:sp>
      <p:sp>
        <p:nvSpPr>
          <p:cNvPr id="2" name="Title 1">
            <a:extLst>
              <a:ext uri="{FF2B5EF4-FFF2-40B4-BE49-F238E27FC236}">
                <a16:creationId xmlns="" xmlns:a16="http://schemas.microsoft.com/office/drawing/2014/main" id="{7363511A-7F89-45D6-80E3-5AE9E960A38E}"/>
              </a:ext>
            </a:extLst>
          </p:cNvPr>
          <p:cNvSpPr>
            <a:spLocks noGrp="1"/>
          </p:cNvSpPr>
          <p:nvPr>
            <p:ph type="title"/>
          </p:nvPr>
        </p:nvSpPr>
        <p:spPr/>
        <p:txBody>
          <a:bodyPr/>
          <a:lstStyle/>
          <a:p>
            <a:r>
              <a:rPr lang="en-IN" sz="3200" dirty="0">
                <a:solidFill>
                  <a:srgbClr val="C00000"/>
                </a:solidFill>
                <a:latin typeface="Times New Roman" panose="02020603050405020304" pitchFamily="18" charset="0"/>
                <a:cs typeface="Times New Roman" panose="02020603050405020304" pitchFamily="18" charset="0"/>
              </a:rPr>
              <a:t>European Society of Hypertension (2018</a:t>
            </a:r>
            <a:r>
              <a:rPr lang="en-IN" dirty="0">
                <a:solidFill>
                  <a:srgbClr val="C00000"/>
                </a:solidFill>
                <a:latin typeface="Times New Roman" panose="02020603050405020304" pitchFamily="18" charset="0"/>
                <a:cs typeface="Times New Roman" panose="02020603050405020304" pitchFamily="18" charset="0"/>
              </a:rPr>
              <a:t>)</a:t>
            </a:r>
          </a:p>
        </p:txBody>
      </p:sp>
      <p:graphicFrame>
        <p:nvGraphicFramePr>
          <p:cNvPr id="3" name="Table 2">
            <a:extLst>
              <a:ext uri="{FF2B5EF4-FFF2-40B4-BE49-F238E27FC236}">
                <a16:creationId xmlns="" xmlns:a16="http://schemas.microsoft.com/office/drawing/2014/main" id="{0BCE4E88-FA9A-4CF0-921D-5B1E703A0ED0}"/>
              </a:ext>
            </a:extLst>
          </p:cNvPr>
          <p:cNvGraphicFramePr>
            <a:graphicFrameLocks noGrp="1"/>
          </p:cNvGraphicFramePr>
          <p:nvPr>
            <p:extLst>
              <p:ext uri="{D42A27DB-BD31-4B8C-83A1-F6EECF244321}">
                <p14:modId xmlns="" xmlns:p14="http://schemas.microsoft.com/office/powerpoint/2010/main" val="3889216952"/>
              </p:ext>
            </p:extLst>
          </p:nvPr>
        </p:nvGraphicFramePr>
        <p:xfrm>
          <a:off x="1749753" y="2017132"/>
          <a:ext cx="8692494" cy="3872134"/>
        </p:xfrm>
        <a:graphic>
          <a:graphicData uri="http://schemas.openxmlformats.org/drawingml/2006/table">
            <a:tbl>
              <a:tblPr firstRow="1" bandRow="1">
                <a:tableStyleId>{5C22544A-7EE6-4342-B048-85BDC9FD1C3A}</a:tableStyleId>
              </a:tblPr>
              <a:tblGrid>
                <a:gridCol w="2897498">
                  <a:extLst>
                    <a:ext uri="{9D8B030D-6E8A-4147-A177-3AD203B41FA5}">
                      <a16:colId xmlns="" xmlns:a16="http://schemas.microsoft.com/office/drawing/2014/main" val="3526817580"/>
                    </a:ext>
                  </a:extLst>
                </a:gridCol>
                <a:gridCol w="2897498">
                  <a:extLst>
                    <a:ext uri="{9D8B030D-6E8A-4147-A177-3AD203B41FA5}">
                      <a16:colId xmlns="" xmlns:a16="http://schemas.microsoft.com/office/drawing/2014/main" val="609929904"/>
                    </a:ext>
                  </a:extLst>
                </a:gridCol>
                <a:gridCol w="2897498">
                  <a:extLst>
                    <a:ext uri="{9D8B030D-6E8A-4147-A177-3AD203B41FA5}">
                      <a16:colId xmlns="" xmlns:a16="http://schemas.microsoft.com/office/drawing/2014/main" val="4126310386"/>
                    </a:ext>
                  </a:extLst>
                </a:gridCol>
              </a:tblGrid>
              <a:tr h="484847">
                <a:tc>
                  <a:txBody>
                    <a:bodyPr/>
                    <a:lstStyle/>
                    <a:p>
                      <a:r>
                        <a:rPr lang="en-IN" dirty="0">
                          <a:latin typeface="Times New Roman" panose="02020603050405020304" pitchFamily="18" charset="0"/>
                          <a:cs typeface="Times New Roman" panose="02020603050405020304" pitchFamily="18" charset="0"/>
                        </a:rPr>
                        <a:t>Category</a:t>
                      </a:r>
                    </a:p>
                  </a:txBody>
                  <a:tcPr/>
                </a:tc>
                <a:tc>
                  <a:txBody>
                    <a:bodyPr/>
                    <a:lstStyle/>
                    <a:p>
                      <a:pPr algn="ctr"/>
                      <a:r>
                        <a:rPr lang="en-IN" dirty="0">
                          <a:latin typeface="Times New Roman" panose="02020603050405020304" pitchFamily="18" charset="0"/>
                          <a:cs typeface="Times New Roman" panose="02020603050405020304" pitchFamily="18" charset="0"/>
                        </a:rPr>
                        <a:t>Systolic BP (mmHg)</a:t>
                      </a:r>
                    </a:p>
                  </a:txBody>
                  <a:tcPr/>
                </a:tc>
                <a:tc>
                  <a:txBody>
                    <a:bodyPr/>
                    <a:lstStyle/>
                    <a:p>
                      <a:pPr algn="ctr"/>
                      <a:r>
                        <a:rPr lang="en-IN" dirty="0">
                          <a:latin typeface="Times New Roman" panose="02020603050405020304" pitchFamily="18" charset="0"/>
                          <a:cs typeface="Times New Roman" panose="02020603050405020304" pitchFamily="18" charset="0"/>
                        </a:rPr>
                        <a:t>Diastolic BP (mmHg)</a:t>
                      </a:r>
                    </a:p>
                  </a:txBody>
                  <a:tcPr/>
                </a:tc>
                <a:extLst>
                  <a:ext uri="{0D108BD9-81ED-4DB2-BD59-A6C34878D82A}">
                    <a16:rowId xmlns="" xmlns:a16="http://schemas.microsoft.com/office/drawing/2014/main" val="4113400962"/>
                  </a:ext>
                </a:extLst>
              </a:tr>
              <a:tr h="484847">
                <a:tc>
                  <a:txBody>
                    <a:bodyPr/>
                    <a:lstStyle/>
                    <a:p>
                      <a:r>
                        <a:rPr lang="en-IN" dirty="0">
                          <a:latin typeface="Times New Roman" panose="02020603050405020304" pitchFamily="18" charset="0"/>
                          <a:cs typeface="Times New Roman" panose="02020603050405020304" pitchFamily="18" charset="0"/>
                        </a:rPr>
                        <a:t>Optimal</a:t>
                      </a:r>
                    </a:p>
                  </a:txBody>
                  <a:tcPr/>
                </a:tc>
                <a:tc>
                  <a:txBody>
                    <a:bodyPr/>
                    <a:lstStyle/>
                    <a:p>
                      <a:pPr algn="ctr"/>
                      <a:r>
                        <a:rPr lang="en-IN" dirty="0">
                          <a:latin typeface="Times New Roman" panose="02020603050405020304" pitchFamily="18" charset="0"/>
                          <a:cs typeface="Times New Roman" panose="02020603050405020304" pitchFamily="18" charset="0"/>
                        </a:rPr>
                        <a:t>&lt;120</a:t>
                      </a:r>
                    </a:p>
                  </a:txBody>
                  <a:tcPr/>
                </a:tc>
                <a:tc>
                  <a:txBody>
                    <a:bodyPr/>
                    <a:lstStyle/>
                    <a:p>
                      <a:pPr algn="ctr"/>
                      <a:r>
                        <a:rPr lang="en-IN" dirty="0">
                          <a:latin typeface="Times New Roman" panose="02020603050405020304" pitchFamily="18" charset="0"/>
                          <a:cs typeface="Times New Roman" panose="02020603050405020304" pitchFamily="18" charset="0"/>
                        </a:rPr>
                        <a:t>&lt;80</a:t>
                      </a:r>
                    </a:p>
                  </a:txBody>
                  <a:tcPr/>
                </a:tc>
                <a:extLst>
                  <a:ext uri="{0D108BD9-81ED-4DB2-BD59-A6C34878D82A}">
                    <a16:rowId xmlns="" xmlns:a16="http://schemas.microsoft.com/office/drawing/2014/main" val="2580952596"/>
                  </a:ext>
                </a:extLst>
              </a:tr>
              <a:tr h="484847">
                <a:tc>
                  <a:txBody>
                    <a:bodyPr/>
                    <a:lstStyle/>
                    <a:p>
                      <a:r>
                        <a:rPr lang="en-IN" dirty="0">
                          <a:latin typeface="Times New Roman" panose="02020603050405020304" pitchFamily="18" charset="0"/>
                          <a:cs typeface="Times New Roman" panose="02020603050405020304" pitchFamily="18" charset="0"/>
                        </a:rPr>
                        <a:t>Normal</a:t>
                      </a:r>
                    </a:p>
                  </a:txBody>
                  <a:tcPr/>
                </a:tc>
                <a:tc>
                  <a:txBody>
                    <a:bodyPr/>
                    <a:lstStyle/>
                    <a:p>
                      <a:pPr algn="ctr"/>
                      <a:r>
                        <a:rPr lang="en-IN" dirty="0">
                          <a:latin typeface="Times New Roman" panose="02020603050405020304" pitchFamily="18" charset="0"/>
                          <a:cs typeface="Times New Roman" panose="02020603050405020304" pitchFamily="18" charset="0"/>
                        </a:rPr>
                        <a:t>120-129</a:t>
                      </a:r>
                    </a:p>
                  </a:txBody>
                  <a:tcPr/>
                </a:tc>
                <a:tc>
                  <a:txBody>
                    <a:bodyPr/>
                    <a:lstStyle/>
                    <a:p>
                      <a:pPr algn="ctr"/>
                      <a:r>
                        <a:rPr lang="en-IN" dirty="0">
                          <a:latin typeface="Times New Roman" panose="02020603050405020304" pitchFamily="18" charset="0"/>
                          <a:cs typeface="Times New Roman" panose="02020603050405020304" pitchFamily="18" charset="0"/>
                        </a:rPr>
                        <a:t>80-84</a:t>
                      </a:r>
                    </a:p>
                  </a:txBody>
                  <a:tcPr/>
                </a:tc>
                <a:extLst>
                  <a:ext uri="{0D108BD9-81ED-4DB2-BD59-A6C34878D82A}">
                    <a16:rowId xmlns="" xmlns:a16="http://schemas.microsoft.com/office/drawing/2014/main" val="2016276394"/>
                  </a:ext>
                </a:extLst>
              </a:tr>
              <a:tr h="484847">
                <a:tc>
                  <a:txBody>
                    <a:bodyPr/>
                    <a:lstStyle/>
                    <a:p>
                      <a:r>
                        <a:rPr lang="en-IN" dirty="0">
                          <a:latin typeface="Times New Roman" panose="02020603050405020304" pitchFamily="18" charset="0"/>
                          <a:cs typeface="Times New Roman" panose="02020603050405020304" pitchFamily="18" charset="0"/>
                        </a:rPr>
                        <a:t>High Normal</a:t>
                      </a:r>
                    </a:p>
                  </a:txBody>
                  <a:tcPr/>
                </a:tc>
                <a:tc>
                  <a:txBody>
                    <a:bodyPr/>
                    <a:lstStyle/>
                    <a:p>
                      <a:pPr algn="ctr"/>
                      <a:r>
                        <a:rPr lang="en-IN" dirty="0">
                          <a:latin typeface="Times New Roman" panose="02020603050405020304" pitchFamily="18" charset="0"/>
                          <a:cs typeface="Times New Roman" panose="02020603050405020304" pitchFamily="18" charset="0"/>
                        </a:rPr>
                        <a:t>130-139</a:t>
                      </a:r>
                    </a:p>
                  </a:txBody>
                  <a:tcPr/>
                </a:tc>
                <a:tc>
                  <a:txBody>
                    <a:bodyPr/>
                    <a:lstStyle/>
                    <a:p>
                      <a:pPr algn="ctr"/>
                      <a:r>
                        <a:rPr lang="en-IN" dirty="0">
                          <a:latin typeface="Times New Roman" panose="02020603050405020304" pitchFamily="18" charset="0"/>
                          <a:cs typeface="Times New Roman" panose="02020603050405020304" pitchFamily="18" charset="0"/>
                        </a:rPr>
                        <a:t>85-89</a:t>
                      </a:r>
                    </a:p>
                  </a:txBody>
                  <a:tcPr/>
                </a:tc>
                <a:extLst>
                  <a:ext uri="{0D108BD9-81ED-4DB2-BD59-A6C34878D82A}">
                    <a16:rowId xmlns="" xmlns:a16="http://schemas.microsoft.com/office/drawing/2014/main" val="2299682708"/>
                  </a:ext>
                </a:extLst>
              </a:tr>
              <a:tr h="484847">
                <a:tc>
                  <a:txBody>
                    <a:bodyPr/>
                    <a:lstStyle/>
                    <a:p>
                      <a:r>
                        <a:rPr lang="en-IN" dirty="0">
                          <a:latin typeface="Times New Roman" panose="02020603050405020304" pitchFamily="18" charset="0"/>
                          <a:cs typeface="Times New Roman" panose="02020603050405020304" pitchFamily="18" charset="0"/>
                        </a:rPr>
                        <a:t>Grade 1 HTN</a:t>
                      </a:r>
                    </a:p>
                  </a:txBody>
                  <a:tcPr/>
                </a:tc>
                <a:tc>
                  <a:txBody>
                    <a:bodyPr/>
                    <a:lstStyle/>
                    <a:p>
                      <a:pPr algn="ctr"/>
                      <a:r>
                        <a:rPr lang="en-IN" dirty="0">
                          <a:solidFill>
                            <a:srgbClr val="FF0000"/>
                          </a:solidFill>
                          <a:latin typeface="Times New Roman" panose="02020603050405020304" pitchFamily="18" charset="0"/>
                          <a:cs typeface="Times New Roman" panose="02020603050405020304" pitchFamily="18" charset="0"/>
                        </a:rPr>
                        <a:t>140</a:t>
                      </a:r>
                      <a:r>
                        <a:rPr lang="en-IN" dirty="0">
                          <a:latin typeface="Times New Roman" panose="02020603050405020304" pitchFamily="18" charset="0"/>
                          <a:cs typeface="Times New Roman" panose="02020603050405020304" pitchFamily="18" charset="0"/>
                        </a:rPr>
                        <a:t>-159</a:t>
                      </a:r>
                    </a:p>
                  </a:txBody>
                  <a:tcPr/>
                </a:tc>
                <a:tc>
                  <a:txBody>
                    <a:bodyPr/>
                    <a:lstStyle/>
                    <a:p>
                      <a:pPr algn="ctr"/>
                      <a:r>
                        <a:rPr lang="en-IN" dirty="0">
                          <a:solidFill>
                            <a:srgbClr val="FF0000"/>
                          </a:solidFill>
                          <a:latin typeface="Times New Roman" panose="02020603050405020304" pitchFamily="18" charset="0"/>
                          <a:cs typeface="Times New Roman" panose="02020603050405020304" pitchFamily="18" charset="0"/>
                        </a:rPr>
                        <a:t>90</a:t>
                      </a:r>
                      <a:r>
                        <a:rPr lang="en-IN" dirty="0">
                          <a:latin typeface="Times New Roman" panose="02020603050405020304" pitchFamily="18" charset="0"/>
                          <a:cs typeface="Times New Roman" panose="02020603050405020304" pitchFamily="18" charset="0"/>
                        </a:rPr>
                        <a:t>-99</a:t>
                      </a:r>
                    </a:p>
                  </a:txBody>
                  <a:tcPr/>
                </a:tc>
                <a:extLst>
                  <a:ext uri="{0D108BD9-81ED-4DB2-BD59-A6C34878D82A}">
                    <a16:rowId xmlns="" xmlns:a16="http://schemas.microsoft.com/office/drawing/2014/main" val="4177848941"/>
                  </a:ext>
                </a:extLst>
              </a:tr>
              <a:tr h="478205">
                <a:tc>
                  <a:txBody>
                    <a:bodyPr/>
                    <a:lstStyle/>
                    <a:p>
                      <a:r>
                        <a:rPr lang="en-IN" dirty="0">
                          <a:latin typeface="Times New Roman" panose="02020603050405020304" pitchFamily="18" charset="0"/>
                          <a:cs typeface="Times New Roman" panose="02020603050405020304" pitchFamily="18" charset="0"/>
                        </a:rPr>
                        <a:t>Grade 2 HTN</a:t>
                      </a:r>
                    </a:p>
                  </a:txBody>
                  <a:tcPr/>
                </a:tc>
                <a:tc>
                  <a:txBody>
                    <a:bodyPr/>
                    <a:lstStyle/>
                    <a:p>
                      <a:pPr algn="ctr"/>
                      <a:r>
                        <a:rPr lang="en-IN" dirty="0">
                          <a:latin typeface="Times New Roman" panose="02020603050405020304" pitchFamily="18" charset="0"/>
                          <a:cs typeface="Times New Roman" panose="02020603050405020304" pitchFamily="18" charset="0"/>
                        </a:rPr>
                        <a:t>160-179</a:t>
                      </a:r>
                    </a:p>
                  </a:txBody>
                  <a:tcPr/>
                </a:tc>
                <a:tc>
                  <a:txBody>
                    <a:bodyPr/>
                    <a:lstStyle/>
                    <a:p>
                      <a:pPr algn="ctr"/>
                      <a:r>
                        <a:rPr lang="en-IN" dirty="0">
                          <a:latin typeface="Times New Roman" panose="02020603050405020304" pitchFamily="18" charset="0"/>
                          <a:cs typeface="Times New Roman" panose="02020603050405020304" pitchFamily="18" charset="0"/>
                        </a:rPr>
                        <a:t>100-109</a:t>
                      </a:r>
                    </a:p>
                  </a:txBody>
                  <a:tcPr/>
                </a:tc>
                <a:extLst>
                  <a:ext uri="{0D108BD9-81ED-4DB2-BD59-A6C34878D82A}">
                    <a16:rowId xmlns="" xmlns:a16="http://schemas.microsoft.com/office/drawing/2014/main" val="1163910018"/>
                  </a:ext>
                </a:extLst>
              </a:tr>
              <a:tr h="484847">
                <a:tc>
                  <a:txBody>
                    <a:bodyPr/>
                    <a:lstStyle/>
                    <a:p>
                      <a:r>
                        <a:rPr lang="en-IN" dirty="0">
                          <a:latin typeface="Times New Roman" panose="02020603050405020304" pitchFamily="18" charset="0"/>
                          <a:cs typeface="Times New Roman" panose="02020603050405020304" pitchFamily="18" charset="0"/>
                        </a:rPr>
                        <a:t>Grade 3 HTN</a:t>
                      </a:r>
                    </a:p>
                  </a:txBody>
                  <a:tcPr/>
                </a:tc>
                <a:tc>
                  <a:txBody>
                    <a:bodyPr/>
                    <a:lstStyle/>
                    <a:p>
                      <a:pPr algn="ct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IN" dirty="0">
                          <a:latin typeface="Times New Roman" panose="02020603050405020304" pitchFamily="18" charset="0"/>
                          <a:cs typeface="Times New Roman" panose="02020603050405020304" pitchFamily="18" charset="0"/>
                        </a:rPr>
                        <a:t>180</a:t>
                      </a:r>
                    </a:p>
                  </a:txBody>
                  <a:tcPr/>
                </a:tc>
                <a:tc>
                  <a:txBody>
                    <a:bodyPr/>
                    <a:lstStyle/>
                    <a:p>
                      <a:pPr algn="ct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IN" dirty="0">
                          <a:latin typeface="Times New Roman" panose="02020603050405020304" pitchFamily="18" charset="0"/>
                          <a:cs typeface="Times New Roman" panose="02020603050405020304" pitchFamily="18" charset="0"/>
                        </a:rPr>
                        <a:t>110</a:t>
                      </a:r>
                    </a:p>
                  </a:txBody>
                  <a:tcPr/>
                </a:tc>
                <a:extLst>
                  <a:ext uri="{0D108BD9-81ED-4DB2-BD59-A6C34878D82A}">
                    <a16:rowId xmlns="" xmlns:a16="http://schemas.microsoft.com/office/drawing/2014/main" val="3837311588"/>
                  </a:ext>
                </a:extLst>
              </a:tr>
              <a:tr h="484847">
                <a:tc>
                  <a:txBody>
                    <a:bodyPr/>
                    <a:lstStyle/>
                    <a:p>
                      <a:r>
                        <a:rPr lang="en-IN" dirty="0">
                          <a:latin typeface="Times New Roman" panose="02020603050405020304" pitchFamily="18" charset="0"/>
                          <a:cs typeface="Times New Roman" panose="02020603050405020304" pitchFamily="18" charset="0"/>
                        </a:rPr>
                        <a:t>Isolated systolic HTN</a:t>
                      </a:r>
                    </a:p>
                  </a:txBody>
                  <a:tcPr/>
                </a:tc>
                <a:tc>
                  <a:txBody>
                    <a:bodyPr/>
                    <a:lstStyle/>
                    <a:p>
                      <a:pPr algn="ct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IN" dirty="0">
                          <a:latin typeface="Times New Roman" panose="02020603050405020304" pitchFamily="18" charset="0"/>
                          <a:cs typeface="Times New Roman" panose="02020603050405020304" pitchFamily="18" charset="0"/>
                        </a:rPr>
                        <a:t>140</a:t>
                      </a:r>
                    </a:p>
                  </a:txBody>
                  <a:tcPr/>
                </a:tc>
                <a:tc>
                  <a:txBody>
                    <a:bodyPr/>
                    <a:lstStyle/>
                    <a:p>
                      <a:pPr algn="ctr"/>
                      <a:r>
                        <a:rPr lang="en-IN" dirty="0">
                          <a:latin typeface="Times New Roman" panose="02020603050405020304" pitchFamily="18" charset="0"/>
                          <a:cs typeface="Times New Roman" panose="02020603050405020304" pitchFamily="18" charset="0"/>
                        </a:rPr>
                        <a:t>&lt;90</a:t>
                      </a:r>
                    </a:p>
                  </a:txBody>
                  <a:tcPr/>
                </a:tc>
                <a:extLst>
                  <a:ext uri="{0D108BD9-81ED-4DB2-BD59-A6C34878D82A}">
                    <a16:rowId xmlns="" xmlns:a16="http://schemas.microsoft.com/office/drawing/2014/main" val="3268787453"/>
                  </a:ext>
                </a:extLst>
              </a:tr>
            </a:tbl>
          </a:graphicData>
        </a:graphic>
      </p:graphicFrame>
      <p:sp>
        <p:nvSpPr>
          <p:cNvPr id="6" name="Rectangle 5">
            <a:extLst>
              <a:ext uri="{FF2B5EF4-FFF2-40B4-BE49-F238E27FC236}">
                <a16:creationId xmlns="" xmlns:a16="http://schemas.microsoft.com/office/drawing/2014/main" id="{B361E576-CCED-486C-A669-BCAF2A469F1A}"/>
              </a:ext>
            </a:extLst>
          </p:cNvPr>
          <p:cNvSpPr/>
          <p:nvPr/>
        </p:nvSpPr>
        <p:spPr>
          <a:xfrm>
            <a:off x="1749753" y="3953199"/>
            <a:ext cx="8692494" cy="459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44820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50000"/>
              </a:lnSpc>
            </a:pPr>
            <a:r>
              <a:rPr lang="en-US" sz="2400" dirty="0" smtClean="0">
                <a:latin typeface="Times New Roman" pitchFamily="18" charset="0"/>
                <a:cs typeface="Times New Roman" pitchFamily="18" charset="0"/>
              </a:rPr>
              <a:t>ANXIETY- MAIN CAUSE</a:t>
            </a:r>
          </a:p>
          <a:p>
            <a:pPr>
              <a:lnSpc>
                <a:spcPct val="150000"/>
              </a:lnSpc>
            </a:pPr>
            <a:r>
              <a:rPr lang="en-US" sz="2400" dirty="0" smtClean="0">
                <a:latin typeface="Times New Roman" pitchFamily="18" charset="0"/>
                <a:cs typeface="Times New Roman" pitchFamily="18" charset="0"/>
              </a:rPr>
              <a:t>Having the BP in the office taken by a nurse or technician, rather than the clinician, may minimize the white coat effect.</a:t>
            </a:r>
          </a:p>
          <a:p>
            <a:pPr>
              <a:lnSpc>
                <a:spcPct val="150000"/>
              </a:lnSpc>
            </a:pPr>
            <a:r>
              <a:rPr lang="en-US" sz="2400" dirty="0" smtClean="0">
                <a:latin typeface="Times New Roman" pitchFamily="18" charset="0"/>
                <a:cs typeface="Times New Roman" pitchFamily="18" charset="0"/>
              </a:rPr>
              <a:t>In patients diagnosed as being hypertensive on a first visit to a new clinician, there is a mean 15 and 7 mmHg fall in the systolic and diastolic BP, respectively, by the third visit , with some patients not reaching a stable value until the sixth visit .</a:t>
            </a:r>
          </a:p>
          <a:p>
            <a:pPr>
              <a:lnSpc>
                <a:spcPct val="150000"/>
              </a:lnSpc>
            </a:pPr>
            <a:r>
              <a:rPr lang="en-US" sz="2400" dirty="0" smtClean="0">
                <a:latin typeface="Times New Roman" pitchFamily="18" charset="0"/>
                <a:cs typeface="Times New Roman" pitchFamily="18" charset="0"/>
              </a:rPr>
              <a:t>Recommended that a patient with mild to moderate elevation in BP should not be diagnosed with hypertension unless the BP remains elevated after three to six visits, unless there is evidence of ongoing end organ damage</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50000"/>
              </a:lnSpc>
            </a:pPr>
            <a:r>
              <a:rPr lang="en-US" sz="2400" dirty="0" smtClean="0">
                <a:latin typeface="Times New Roman" pitchFamily="18" charset="0"/>
                <a:cs typeface="Times New Roman" pitchFamily="18" charset="0"/>
              </a:rPr>
              <a:t>The cardiovascular risk associated with white coat hypertension slightly higher compared with persistent </a:t>
            </a:r>
            <a:r>
              <a:rPr lang="en-US" sz="2400" dirty="0" err="1" smtClean="0">
                <a:latin typeface="Times New Roman" pitchFamily="18" charset="0"/>
                <a:cs typeface="Times New Roman" pitchFamily="18" charset="0"/>
              </a:rPr>
              <a:t>normotension</a:t>
            </a:r>
            <a:r>
              <a:rPr lang="en-US" sz="2400" dirty="0" smtClean="0">
                <a:latin typeface="Times New Roman" pitchFamily="18" charset="0"/>
                <a:cs typeface="Times New Roman" pitchFamily="18" charset="0"/>
              </a:rPr>
              <a:t> but well below the risks associated with either masked or sustained hypertension.</a:t>
            </a:r>
          </a:p>
          <a:p>
            <a:pPr>
              <a:lnSpc>
                <a:spcPct val="150000"/>
              </a:lnSpc>
            </a:pPr>
            <a:r>
              <a:rPr lang="en-US" sz="2400" dirty="0" smtClean="0">
                <a:latin typeface="Times New Roman" pitchFamily="18" charset="0"/>
                <a:cs typeface="Times New Roman" pitchFamily="18" charset="0"/>
              </a:rPr>
              <a:t>Population-based cohort of 2051 adults who underwent office, home, and ambulatory blood pressure measurements, those with white coat hypertension had a significantly higher rate of all-cause mortality during 16 years of follow-up as compared with persistent </a:t>
            </a:r>
            <a:r>
              <a:rPr lang="fr-FR" sz="2400" dirty="0" err="1" smtClean="0">
                <a:latin typeface="Times New Roman" pitchFamily="18" charset="0"/>
                <a:cs typeface="Times New Roman" pitchFamily="18" charset="0"/>
              </a:rPr>
              <a:t>normotension</a:t>
            </a:r>
            <a:r>
              <a:rPr lang="fr-FR" sz="2400" dirty="0" smtClean="0">
                <a:latin typeface="Times New Roman" pitchFamily="18" charset="0"/>
                <a:cs typeface="Times New Roman" pitchFamily="18" charset="0"/>
              </a:rPr>
              <a:t> (19.7 versus 6.4 percent).</a:t>
            </a:r>
          </a:p>
          <a:p>
            <a:pPr>
              <a:lnSpc>
                <a:spcPct val="150000"/>
              </a:lnSpc>
            </a:pPr>
            <a:r>
              <a:rPr lang="en-US" sz="2400" dirty="0" smtClean="0">
                <a:latin typeface="Times New Roman" pitchFamily="18" charset="0"/>
                <a:cs typeface="Times New Roman" pitchFamily="18" charset="0"/>
              </a:rPr>
              <a:t>Patients with white coat hypertension are also at high risk for developing sustained hypertension.</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PROGNOSIS OF WHITE COAT</a:t>
            </a:r>
            <a:br>
              <a:rPr lang="en-US" dirty="0" smtClean="0"/>
            </a:br>
            <a:r>
              <a:rPr lang="en-US" dirty="0" smtClean="0"/>
              <a:t>HYPERTENSION</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0789"/>
            <a:ext cx="10515600" cy="4650377"/>
          </a:xfrm>
        </p:spPr>
        <p:txBody>
          <a:bodyPr>
            <a:normAutofit lnSpcReduction="10000"/>
          </a:bodyPr>
          <a:lstStyle/>
          <a:p>
            <a:pPr>
              <a:lnSpc>
                <a:spcPct val="150000"/>
              </a:lnSpc>
            </a:pPr>
            <a:r>
              <a:rPr lang="en-US" sz="2400" dirty="0" smtClean="0">
                <a:latin typeface="Times New Roman" pitchFamily="18" charset="0"/>
                <a:cs typeface="Times New Roman" pitchFamily="18" charset="0"/>
              </a:rPr>
              <a:t>Defined as a normal clinic blood pressure and a high ambulatory blood pressure</a:t>
            </a:r>
          </a:p>
          <a:p>
            <a:pPr>
              <a:lnSpc>
                <a:spcPct val="150000"/>
              </a:lnSpc>
            </a:pPr>
            <a:r>
              <a:rPr lang="en-US" sz="2400" dirty="0" smtClean="0">
                <a:latin typeface="Times New Roman" pitchFamily="18" charset="0"/>
                <a:cs typeface="Times New Roman" pitchFamily="18" charset="0"/>
              </a:rPr>
              <a:t>Reverse of white-coat hypertension.</a:t>
            </a:r>
          </a:p>
          <a:p>
            <a:pPr>
              <a:lnSpc>
                <a:spcPct val="150000"/>
              </a:lnSpc>
            </a:pPr>
            <a:r>
              <a:rPr lang="en-US" sz="2400" dirty="0" smtClean="0">
                <a:latin typeface="Times New Roman" pitchFamily="18" charset="0"/>
                <a:cs typeface="Times New Roman" pitchFamily="18" charset="0"/>
              </a:rPr>
              <a:t>The clinic blood pressure of patients with masked hypertension may underestimate the risk of cardiovascular events.</a:t>
            </a:r>
          </a:p>
          <a:p>
            <a:pPr>
              <a:lnSpc>
                <a:spcPct val="150000"/>
              </a:lnSpc>
            </a:pPr>
            <a:r>
              <a:rPr lang="en-US" sz="2400" dirty="0" smtClean="0">
                <a:latin typeface="Times New Roman" pitchFamily="18" charset="0"/>
                <a:cs typeface="Times New Roman" pitchFamily="18" charset="0"/>
              </a:rPr>
              <a:t>As many as 10 to 40 percent of patients who are </a:t>
            </a:r>
            <a:r>
              <a:rPr lang="en-US" sz="2400" dirty="0" err="1" smtClean="0">
                <a:latin typeface="Times New Roman" pitchFamily="18" charset="0"/>
                <a:cs typeface="Times New Roman" pitchFamily="18" charset="0"/>
              </a:rPr>
              <a:t>normotensive</a:t>
            </a:r>
            <a:r>
              <a:rPr lang="en-US" sz="2400" dirty="0" smtClean="0">
                <a:latin typeface="Times New Roman" pitchFamily="18" charset="0"/>
                <a:cs typeface="Times New Roman" pitchFamily="18" charset="0"/>
              </a:rPr>
              <a:t> by conventional clinic measurement are hypertensive by ABPM.</a:t>
            </a:r>
          </a:p>
          <a:p>
            <a:pPr>
              <a:lnSpc>
                <a:spcPct val="150000"/>
              </a:lnSpc>
            </a:pPr>
            <a:r>
              <a:rPr lang="en-US" sz="2400" dirty="0" smtClean="0">
                <a:latin typeface="Times New Roman" pitchFamily="18" charset="0"/>
                <a:cs typeface="Times New Roman" pitchFamily="18" charset="0"/>
              </a:rPr>
              <a:t>This phenomenon is called masked hypertension or isolated ambulatory hypertension.</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MASKED HYPERTENSION</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Associated with increased long-term risk of sustained hypertension and cardiovascular morbidity</a:t>
            </a:r>
          </a:p>
          <a:p>
            <a:pPr>
              <a:lnSpc>
                <a:spcPct val="150000"/>
              </a:lnSpc>
              <a:buNone/>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Because of the risk associated with masked hypertension, ambulatory blood pressure monitoring should be considered in patients referred for possible hypertension.</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Treated subjects with office blood pressure  &lt;140/90 and </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24-h ABPM ≥130/80 mmHg and/or </a:t>
            </a:r>
          </a:p>
          <a:p>
            <a:pPr>
              <a:lnSpc>
                <a:spcPct val="150000"/>
              </a:lnSpc>
            </a:pPr>
            <a:r>
              <a:rPr lang="en-US" sz="2400" dirty="0" smtClean="0">
                <a:latin typeface="Times New Roman" pitchFamily="18" charset="0"/>
                <a:cs typeface="Times New Roman" pitchFamily="18" charset="0"/>
              </a:rPr>
              <a:t>Awake ABPM ≥135/85 mmHg and/or </a:t>
            </a:r>
          </a:p>
          <a:p>
            <a:pPr>
              <a:lnSpc>
                <a:spcPct val="150000"/>
              </a:lnSpc>
            </a:pPr>
            <a:r>
              <a:rPr lang="en-US" sz="2400" dirty="0" smtClean="0">
                <a:latin typeface="Times New Roman" pitchFamily="18" charset="0"/>
                <a:cs typeface="Times New Roman" pitchFamily="18" charset="0"/>
              </a:rPr>
              <a:t>Sleep ≥120/70 mmHg or </a:t>
            </a:r>
          </a:p>
          <a:p>
            <a:pPr>
              <a:lnSpc>
                <a:spcPct val="150000"/>
              </a:lnSpc>
            </a:pPr>
            <a:r>
              <a:rPr lang="en-US" sz="2400" dirty="0" smtClean="0">
                <a:latin typeface="Times New Roman" pitchFamily="18" charset="0"/>
                <a:cs typeface="Times New Roman" pitchFamily="18" charset="0"/>
              </a:rPr>
              <a:t>Home blood pressure ≥135/85 mmHg</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Masked uncontrolled hypertension</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Defined as percentage of ambulatory systolic and diastolic pressures exceeding 140 mmHg and 90 mmHg during the daytime, and 120 mmHg and 80 mmHg during sleep.</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The overall BP load - determinant of cardiovascular risk.</a:t>
            </a:r>
          </a:p>
          <a:p>
            <a:pPr>
              <a:lnSpc>
                <a:spcPct val="150000"/>
              </a:lnSpc>
            </a:pP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BP load is 40 percent or more in untreated hypertensive subjects – CV risk</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BP LOAD</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97244"/>
          </a:xfrm>
        </p:spPr>
        <p:txBody>
          <a:bodyPr>
            <a:normAutofit fontScale="92500"/>
          </a:bodyPr>
          <a:lstStyle/>
          <a:p>
            <a:pPr>
              <a:lnSpc>
                <a:spcPct val="150000"/>
              </a:lnSpc>
            </a:pPr>
            <a:r>
              <a:rPr lang="en-US" sz="2400" dirty="0" smtClean="0">
                <a:latin typeface="Times New Roman" pitchFamily="18" charset="0"/>
                <a:cs typeface="Times New Roman" pitchFamily="18" charset="0"/>
              </a:rPr>
              <a:t>The average nocturnal BP is approximately 15 percent lower than daytime values in both </a:t>
            </a:r>
            <a:r>
              <a:rPr lang="en-US" sz="2400" dirty="0" err="1" smtClean="0">
                <a:latin typeface="Times New Roman" pitchFamily="18" charset="0"/>
                <a:cs typeface="Times New Roman" pitchFamily="18" charset="0"/>
              </a:rPr>
              <a:t>normals</a:t>
            </a:r>
            <a:r>
              <a:rPr lang="en-US" sz="2400" dirty="0" smtClean="0">
                <a:latin typeface="Times New Roman" pitchFamily="18" charset="0"/>
                <a:cs typeface="Times New Roman" pitchFamily="18" charset="0"/>
              </a:rPr>
              <a:t> and hypertensive patients.</a:t>
            </a:r>
          </a:p>
          <a:p>
            <a:pPr>
              <a:lnSpc>
                <a:spcPct val="150000"/>
              </a:lnSpc>
            </a:pPr>
            <a:r>
              <a:rPr lang="en-US" sz="2400" dirty="0" smtClean="0">
                <a:latin typeface="Times New Roman" pitchFamily="18" charset="0"/>
                <a:cs typeface="Times New Roman" pitchFamily="18" charset="0"/>
              </a:rPr>
              <a:t>Failure of the BP to fall by at least 10 percent during sleep is called </a:t>
            </a:r>
            <a:r>
              <a:rPr lang="en-US" sz="2400" dirty="0" err="1" smtClean="0">
                <a:latin typeface="Times New Roman" pitchFamily="18" charset="0"/>
                <a:cs typeface="Times New Roman" pitchFamily="18" charset="0"/>
              </a:rPr>
              <a:t>nondipping</a:t>
            </a:r>
            <a:r>
              <a:rPr lang="en-US" sz="2400" dirty="0" smtClean="0">
                <a:latin typeface="Times New Roman" pitchFamily="18" charset="0"/>
                <a:cs typeface="Times New Roman" pitchFamily="18" charset="0"/>
              </a:rPr>
              <a:t>.</a:t>
            </a:r>
          </a:p>
          <a:p>
            <a:pPr>
              <a:lnSpc>
                <a:spcPct val="150000"/>
              </a:lnSpc>
            </a:pPr>
            <a:r>
              <a:rPr lang="en-US" sz="2400" dirty="0" smtClean="0">
                <a:latin typeface="Times New Roman" pitchFamily="18" charset="0"/>
                <a:cs typeface="Times New Roman" pitchFamily="18" charset="0"/>
              </a:rPr>
              <a:t>The underlying mechanisms of </a:t>
            </a:r>
            <a:r>
              <a:rPr lang="en-US" sz="2400" dirty="0" err="1" smtClean="0">
                <a:latin typeface="Times New Roman" pitchFamily="18" charset="0"/>
                <a:cs typeface="Times New Roman" pitchFamily="18" charset="0"/>
              </a:rPr>
              <a:t>nondipping</a:t>
            </a:r>
            <a:r>
              <a:rPr lang="en-US" sz="2400" dirty="0" smtClean="0">
                <a:latin typeface="Times New Roman" pitchFamily="18" charset="0"/>
                <a:cs typeface="Times New Roman" pitchFamily="18" charset="0"/>
              </a:rPr>
              <a:t> are unknown, but intrinsic renal defects may contribute, also some evidence suggesting that melatonin plays a role.</a:t>
            </a:r>
          </a:p>
          <a:p>
            <a:pPr>
              <a:lnSpc>
                <a:spcPct val="150000"/>
              </a:lnSpc>
            </a:pPr>
            <a:r>
              <a:rPr lang="en-US" sz="2400" dirty="0" smtClean="0">
                <a:latin typeface="Times New Roman" pitchFamily="18" charset="0"/>
                <a:cs typeface="Times New Roman" pitchFamily="18" charset="0"/>
              </a:rPr>
              <a:t>Independent of the degree of hypertension, </a:t>
            </a:r>
            <a:r>
              <a:rPr lang="en-US" sz="2400" dirty="0" err="1" smtClean="0">
                <a:latin typeface="Times New Roman" pitchFamily="18" charset="0"/>
                <a:cs typeface="Times New Roman" pitchFamily="18" charset="0"/>
              </a:rPr>
              <a:t>nondipping</a:t>
            </a:r>
            <a:r>
              <a:rPr lang="en-US" sz="2400" dirty="0" smtClean="0">
                <a:latin typeface="Times New Roman" pitchFamily="18" charset="0"/>
                <a:cs typeface="Times New Roman" pitchFamily="18" charset="0"/>
              </a:rPr>
              <a:t> is a risk factor for the development of left ventricular hypertrophy (LVH), heart failure and other cardiovascular complications .</a:t>
            </a:r>
          </a:p>
        </p:txBody>
      </p:sp>
      <p:sp>
        <p:nvSpPr>
          <p:cNvPr id="2" name="Title 1"/>
          <p:cNvSpPr>
            <a:spLocks noGrp="1"/>
          </p:cNvSpPr>
          <p:nvPr>
            <p:ph type="title"/>
          </p:nvPr>
        </p:nvSpPr>
        <p:spPr/>
        <p:txBody>
          <a:bodyPr>
            <a:normAutofit fontScale="90000"/>
          </a:bodyPr>
          <a:lstStyle/>
          <a:p>
            <a:r>
              <a:rPr lang="en-US" dirty="0" smtClean="0"/>
              <a:t>NOCTURNAL BLOOD PRESSURE AND</a:t>
            </a:r>
            <a:br>
              <a:rPr lang="en-US" dirty="0" smtClean="0"/>
            </a:br>
            <a:r>
              <a:rPr lang="en-US" dirty="0" smtClean="0"/>
              <a:t>NONDIPPERS</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err="1" smtClean="0">
                <a:latin typeface="Times New Roman" pitchFamily="18" charset="0"/>
                <a:cs typeface="Times New Roman" pitchFamily="18" charset="0"/>
              </a:rPr>
              <a:t>Nondipping</a:t>
            </a:r>
            <a:r>
              <a:rPr lang="en-US" sz="2400" dirty="0" smtClean="0">
                <a:latin typeface="Times New Roman" pitchFamily="18" charset="0"/>
                <a:cs typeface="Times New Roman" pitchFamily="18" charset="0"/>
              </a:rPr>
              <a:t> associated with </a:t>
            </a:r>
            <a:r>
              <a:rPr lang="en-US" sz="2400" dirty="0" err="1" smtClean="0">
                <a:latin typeface="Times New Roman" pitchFamily="18" charset="0"/>
                <a:cs typeface="Times New Roman" pitchFamily="18" charset="0"/>
              </a:rPr>
              <a:t>microalbuminuria</a:t>
            </a:r>
            <a:r>
              <a:rPr lang="en-US" sz="2400" dirty="0" smtClean="0">
                <a:latin typeface="Times New Roman" pitchFamily="18" charset="0"/>
                <a:cs typeface="Times New Roman" pitchFamily="18" charset="0"/>
              </a:rPr>
              <a:t> and faster progression of nephropathy in patients with diabetes mellitus.</a:t>
            </a:r>
          </a:p>
          <a:p>
            <a:pPr>
              <a:lnSpc>
                <a:spcPct val="150000"/>
              </a:lnSpc>
            </a:pPr>
            <a:r>
              <a:rPr lang="en-US" sz="2400" dirty="0" err="1" smtClean="0">
                <a:latin typeface="Times New Roman" pitchFamily="18" charset="0"/>
                <a:cs typeface="Times New Roman" pitchFamily="18" charset="0"/>
              </a:rPr>
              <a:t>Nondipping</a:t>
            </a:r>
            <a:r>
              <a:rPr lang="en-US" sz="2400" dirty="0" smtClean="0">
                <a:latin typeface="Times New Roman" pitchFamily="18" charset="0"/>
                <a:cs typeface="Times New Roman" pitchFamily="18" charset="0"/>
              </a:rPr>
              <a:t> risk factor for decline in </a:t>
            </a:r>
            <a:r>
              <a:rPr lang="en-US" sz="2400" dirty="0" err="1" smtClean="0">
                <a:latin typeface="Times New Roman" pitchFamily="18" charset="0"/>
                <a:cs typeface="Times New Roman" pitchFamily="18" charset="0"/>
              </a:rPr>
              <a:t>glomerular</a:t>
            </a:r>
            <a:r>
              <a:rPr lang="en-US" sz="2400" dirty="0" smtClean="0">
                <a:latin typeface="Times New Roman" pitchFamily="18" charset="0"/>
                <a:cs typeface="Times New Roman" pitchFamily="18" charset="0"/>
              </a:rPr>
              <a:t> filtration rate, and ESRD and death among patients with chronic kidney disease.</a:t>
            </a:r>
          </a:p>
          <a:p>
            <a:pPr>
              <a:lnSpc>
                <a:spcPct val="150000"/>
              </a:lnSpc>
            </a:pPr>
            <a:r>
              <a:rPr lang="en-US" sz="2400" dirty="0" smtClean="0">
                <a:latin typeface="Times New Roman" pitchFamily="18" charset="0"/>
                <a:cs typeface="Times New Roman" pitchFamily="18" charset="0"/>
              </a:rPr>
              <a:t>The presence of sleep apnea should also be considered in </a:t>
            </a:r>
            <a:r>
              <a:rPr lang="en-US" sz="2400" dirty="0" err="1" smtClean="0">
                <a:latin typeface="Times New Roman" pitchFamily="18" charset="0"/>
                <a:cs typeface="Times New Roman" pitchFamily="18" charset="0"/>
              </a:rPr>
              <a:t>nondippers</a:t>
            </a:r>
            <a:r>
              <a:rPr lang="en-US" sz="2400" dirty="0" smtClean="0">
                <a:latin typeface="Times New Roman" pitchFamily="18" charset="0"/>
                <a:cs typeface="Times New Roman" pitchFamily="18" charset="0"/>
              </a:rPr>
              <a:t>.</a:t>
            </a:r>
          </a:p>
          <a:p>
            <a:pPr>
              <a:lnSpc>
                <a:spcPct val="150000"/>
              </a:lnSpc>
            </a:pPr>
            <a:r>
              <a:rPr lang="en-US" sz="2400" dirty="0" smtClean="0">
                <a:latin typeface="Times New Roman" pitchFamily="18" charset="0"/>
                <a:cs typeface="Times New Roman" pitchFamily="18" charset="0"/>
              </a:rPr>
              <a:t>Extreme "dipping" (</a:t>
            </a:r>
            <a:r>
              <a:rPr lang="en-US" sz="2400" dirty="0" err="1" smtClean="0">
                <a:latin typeface="Times New Roman" pitchFamily="18" charset="0"/>
                <a:cs typeface="Times New Roman" pitchFamily="18" charset="0"/>
              </a:rPr>
              <a:t>eg</a:t>
            </a:r>
            <a:r>
              <a:rPr lang="en-US" sz="2400" dirty="0" smtClean="0">
                <a:latin typeface="Times New Roman" pitchFamily="18" charset="0"/>
                <a:cs typeface="Times New Roman" pitchFamily="18" charset="0"/>
              </a:rPr>
              <a:t>, &gt;20 percent nocturnal decline in BP) and a large morning increase in BP are also potentially deleterious</a:t>
            </a:r>
          </a:p>
          <a:p>
            <a:pPr>
              <a:lnSpc>
                <a:spcPct val="150000"/>
              </a:lnSpc>
            </a:pP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32500" lnSpcReduction="20000"/>
          </a:bodyPr>
          <a:lstStyle/>
          <a:p>
            <a:pPr marL="285750" indent="-285750">
              <a:lnSpc>
                <a:spcPct val="170000"/>
              </a:lnSpc>
              <a:buNone/>
            </a:pPr>
            <a:endParaRPr lang="en-IN" sz="2400" dirty="0" smtClean="0">
              <a:solidFill>
                <a:schemeClr val="accent1">
                  <a:lumMod val="50000"/>
                </a:schemeClr>
              </a:solidFill>
              <a:latin typeface="Times New Roman" pitchFamily="18" charset="0"/>
              <a:cs typeface="Times New Roman" pitchFamily="18" charset="0"/>
            </a:endParaRPr>
          </a:p>
          <a:p>
            <a:pPr marL="742950" lvl="1" indent="-285750">
              <a:lnSpc>
                <a:spcPct val="170000"/>
              </a:lnSpc>
            </a:pPr>
            <a:r>
              <a:rPr lang="en-IN" sz="6000" dirty="0" smtClean="0">
                <a:latin typeface="Times New Roman" pitchFamily="18" charset="0"/>
                <a:cs typeface="Times New Roman" pitchFamily="18" charset="0"/>
              </a:rPr>
              <a:t>Sleep Disturbance</a:t>
            </a:r>
          </a:p>
          <a:p>
            <a:pPr marL="742950" lvl="1" indent="-285750">
              <a:lnSpc>
                <a:spcPct val="170000"/>
              </a:lnSpc>
            </a:pPr>
            <a:r>
              <a:rPr lang="en-IN" sz="6000" dirty="0" smtClean="0">
                <a:latin typeface="Times New Roman" pitchFamily="18" charset="0"/>
                <a:cs typeface="Times New Roman" pitchFamily="18" charset="0"/>
              </a:rPr>
              <a:t>OSA</a:t>
            </a:r>
          </a:p>
          <a:p>
            <a:pPr marL="742950" lvl="1" indent="-285750">
              <a:lnSpc>
                <a:spcPct val="170000"/>
              </a:lnSpc>
            </a:pPr>
            <a:r>
              <a:rPr lang="en-IN" sz="6000" dirty="0" smtClean="0">
                <a:latin typeface="Times New Roman" pitchFamily="18" charset="0"/>
                <a:cs typeface="Times New Roman" pitchFamily="18" charset="0"/>
              </a:rPr>
              <a:t>Obesity</a:t>
            </a:r>
          </a:p>
          <a:p>
            <a:pPr marL="742950" lvl="1" indent="-285750">
              <a:lnSpc>
                <a:spcPct val="170000"/>
              </a:lnSpc>
            </a:pPr>
            <a:r>
              <a:rPr lang="en-IN" sz="6000" dirty="0" smtClean="0">
                <a:latin typeface="Times New Roman" pitchFamily="18" charset="0"/>
                <a:cs typeface="Times New Roman" pitchFamily="18" charset="0"/>
              </a:rPr>
              <a:t>High Salt Intake</a:t>
            </a:r>
          </a:p>
          <a:p>
            <a:pPr marL="742950" lvl="1" indent="-285750">
              <a:lnSpc>
                <a:spcPct val="170000"/>
              </a:lnSpc>
            </a:pPr>
            <a:r>
              <a:rPr lang="en-IN" sz="6000" dirty="0" smtClean="0">
                <a:latin typeface="Times New Roman" pitchFamily="18" charset="0"/>
                <a:cs typeface="Times New Roman" pitchFamily="18" charset="0"/>
              </a:rPr>
              <a:t>Autonomic Dysfunction</a:t>
            </a:r>
          </a:p>
          <a:p>
            <a:pPr marL="742950" lvl="1" indent="-285750">
              <a:lnSpc>
                <a:spcPct val="170000"/>
              </a:lnSpc>
            </a:pPr>
            <a:r>
              <a:rPr lang="en-IN" sz="6000" dirty="0" smtClean="0">
                <a:latin typeface="Times New Roman" pitchFamily="18" charset="0"/>
                <a:cs typeface="Times New Roman" pitchFamily="18" charset="0"/>
              </a:rPr>
              <a:t>CKD</a:t>
            </a:r>
          </a:p>
          <a:p>
            <a:pPr marL="742950" lvl="1" indent="-285750">
              <a:lnSpc>
                <a:spcPct val="170000"/>
              </a:lnSpc>
            </a:pPr>
            <a:r>
              <a:rPr lang="en-IN" sz="6000" dirty="0" smtClean="0">
                <a:latin typeface="Times New Roman" pitchFamily="18" charset="0"/>
                <a:cs typeface="Times New Roman" pitchFamily="18" charset="0"/>
              </a:rPr>
              <a:t>Diabetic Neuropathy </a:t>
            </a:r>
          </a:p>
          <a:p>
            <a:pPr marL="742950" lvl="1" indent="-285750">
              <a:lnSpc>
                <a:spcPct val="170000"/>
              </a:lnSpc>
            </a:pPr>
            <a:r>
              <a:rPr lang="en-IN" sz="6000" dirty="0" smtClean="0">
                <a:latin typeface="Times New Roman" pitchFamily="18" charset="0"/>
                <a:cs typeface="Times New Roman" pitchFamily="18" charset="0"/>
              </a:rPr>
              <a:t>Old Age</a:t>
            </a:r>
            <a:endParaRPr lang="en-US" sz="60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Non Dippers </a:t>
            </a:r>
            <a:r>
              <a:rPr lang="en-US" dirty="0" err="1" smtClean="0"/>
              <a:t>commenly</a:t>
            </a:r>
            <a:r>
              <a:rPr lang="en-US" dirty="0" smtClean="0"/>
              <a:t> seen in</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Normally BP ↓</a:t>
            </a:r>
            <a:r>
              <a:rPr lang="en-US" dirty="0" err="1" smtClean="0"/>
              <a:t>ses</a:t>
            </a:r>
            <a:r>
              <a:rPr lang="en-US" dirty="0" smtClean="0"/>
              <a:t> by 10-20% at night (Dipping)</a:t>
            </a:r>
          </a:p>
          <a:p>
            <a:endParaRPr lang="en-US" dirty="0"/>
          </a:p>
        </p:txBody>
      </p:sp>
      <p:sp>
        <p:nvSpPr>
          <p:cNvPr id="2" name="Title 1"/>
          <p:cNvSpPr>
            <a:spLocks noGrp="1"/>
          </p:cNvSpPr>
          <p:nvPr>
            <p:ph type="title"/>
          </p:nvPr>
        </p:nvSpPr>
        <p:spPr/>
        <p:txBody>
          <a:bodyPr>
            <a:normAutofit/>
          </a:bodyPr>
          <a:lstStyle/>
          <a:p>
            <a:endParaRPr lang="en-US" dirty="0"/>
          </a:p>
        </p:txBody>
      </p:sp>
      <p:graphicFrame>
        <p:nvGraphicFramePr>
          <p:cNvPr id="5" name="Table 4"/>
          <p:cNvGraphicFramePr>
            <a:graphicFrameLocks noGrp="1"/>
          </p:cNvGraphicFramePr>
          <p:nvPr/>
        </p:nvGraphicFramePr>
        <p:xfrm>
          <a:off x="1554480" y="2586929"/>
          <a:ext cx="8305074" cy="3866122"/>
        </p:xfrm>
        <a:graphic>
          <a:graphicData uri="http://schemas.openxmlformats.org/drawingml/2006/table">
            <a:tbl>
              <a:tblPr firstRow="1" bandRow="1">
                <a:tableStyleId>{5C22544A-7EE6-4342-B048-85BDC9FD1C3A}</a:tableStyleId>
              </a:tblPr>
              <a:tblGrid>
                <a:gridCol w="4152537"/>
                <a:gridCol w="4152537"/>
              </a:tblGrid>
              <a:tr h="1486970">
                <a:tc>
                  <a:txBody>
                    <a:bodyPr/>
                    <a:lstStyle/>
                    <a:p>
                      <a:endParaRPr lang="en-US" dirty="0" smtClean="0"/>
                    </a:p>
                    <a:p>
                      <a:endParaRPr lang="en-US" dirty="0" smtClean="0"/>
                    </a:p>
                    <a:p>
                      <a:r>
                        <a:rPr lang="en-US" sz="1800" b="1" kern="1200" baseline="0" dirty="0" smtClean="0">
                          <a:solidFill>
                            <a:schemeClr val="lt1"/>
                          </a:solidFill>
                          <a:latin typeface="+mn-lt"/>
                          <a:ea typeface="+mn-ea"/>
                          <a:cs typeface="+mn-cs"/>
                        </a:rPr>
                        <a:t>Range of BP Dipping </a:t>
                      </a:r>
                      <a:endParaRPr lang="en-US" dirty="0"/>
                    </a:p>
                  </a:txBody>
                  <a:tcPr/>
                </a:tc>
                <a:tc>
                  <a:txBody>
                    <a:bodyPr/>
                    <a:lstStyle/>
                    <a:p>
                      <a:r>
                        <a:rPr lang="en-US" dirty="0" smtClean="0"/>
                        <a:t>CLASS</a:t>
                      </a:r>
                      <a:endParaRPr lang="en-US" dirty="0"/>
                    </a:p>
                  </a:txBody>
                  <a:tcPr/>
                </a:tc>
              </a:tr>
              <a:tr h="594788">
                <a:tc>
                  <a:txBody>
                    <a:bodyPr/>
                    <a:lstStyle/>
                    <a:p>
                      <a:r>
                        <a:rPr lang="en-US" dirty="0" smtClean="0"/>
                        <a:t>&lt;0%</a:t>
                      </a:r>
                      <a:endParaRPr lang="en-US" dirty="0"/>
                    </a:p>
                  </a:txBody>
                  <a:tcPr/>
                </a:tc>
                <a:tc>
                  <a:txBody>
                    <a:bodyPr/>
                    <a:lstStyle/>
                    <a:p>
                      <a:r>
                        <a:rPr lang="en-US" sz="1800" kern="1200" baseline="0" dirty="0" smtClean="0">
                          <a:solidFill>
                            <a:schemeClr val="dk1"/>
                          </a:solidFill>
                          <a:latin typeface="+mn-lt"/>
                          <a:ea typeface="+mn-ea"/>
                          <a:cs typeface="+mn-cs"/>
                        </a:rPr>
                        <a:t>Reverse Dipping</a:t>
                      </a:r>
                      <a:endParaRPr lang="en-US" dirty="0"/>
                    </a:p>
                  </a:txBody>
                  <a:tcPr/>
                </a:tc>
              </a:tr>
              <a:tr h="594788">
                <a:tc>
                  <a:txBody>
                    <a:bodyPr/>
                    <a:lstStyle/>
                    <a:p>
                      <a:r>
                        <a:rPr lang="en-US" sz="1800" dirty="0" smtClean="0"/>
                        <a:t>0 to 10%</a:t>
                      </a:r>
                      <a:endParaRPr lang="en-US" sz="1800" dirty="0"/>
                    </a:p>
                  </a:txBody>
                  <a:tcPr/>
                </a:tc>
                <a:tc>
                  <a:txBody>
                    <a:bodyPr/>
                    <a:lstStyle/>
                    <a:p>
                      <a:r>
                        <a:rPr lang="en-US" dirty="0" smtClean="0"/>
                        <a:t>NON –Dipping</a:t>
                      </a:r>
                      <a:endParaRPr lang="en-US" dirty="0"/>
                    </a:p>
                  </a:txBody>
                  <a:tcPr/>
                </a:tc>
              </a:tr>
              <a:tr h="594788">
                <a:tc>
                  <a:txBody>
                    <a:bodyPr/>
                    <a:lstStyle/>
                    <a:p>
                      <a:r>
                        <a:rPr lang="en-US" sz="1800" dirty="0" smtClean="0"/>
                        <a:t>10 to 20%</a:t>
                      </a:r>
                      <a:endParaRPr lang="en-US" sz="1800" dirty="0"/>
                    </a:p>
                  </a:txBody>
                  <a:tcPr/>
                </a:tc>
                <a:tc>
                  <a:txBody>
                    <a:bodyPr/>
                    <a:lstStyle/>
                    <a:p>
                      <a:r>
                        <a:rPr lang="en-US" dirty="0" smtClean="0"/>
                        <a:t>Dipping (normal)</a:t>
                      </a:r>
                      <a:endParaRPr lang="en-US" dirty="0"/>
                    </a:p>
                  </a:txBody>
                  <a:tcPr/>
                </a:tc>
              </a:tr>
              <a:tr h="594788">
                <a:tc>
                  <a:txBody>
                    <a:bodyPr/>
                    <a:lstStyle/>
                    <a:p>
                      <a:r>
                        <a:rPr lang="en-US" dirty="0" smtClean="0"/>
                        <a:t>&gt;20%</a:t>
                      </a:r>
                      <a:endParaRPr lang="en-US" dirty="0"/>
                    </a:p>
                  </a:txBody>
                  <a:tcPr/>
                </a:tc>
                <a:tc>
                  <a:txBody>
                    <a:bodyPr/>
                    <a:lstStyle/>
                    <a:p>
                      <a:r>
                        <a:rPr lang="en-US" dirty="0" smtClean="0"/>
                        <a:t>Extreme dipping</a:t>
                      </a:r>
                      <a:endParaRPr lang="en-US" dirty="0"/>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735F8B7-53C0-4808-BAC3-33D389E0006A}"/>
              </a:ext>
            </a:extLst>
          </p:cNvPr>
          <p:cNvSpPr>
            <a:spLocks noGrp="1"/>
          </p:cNvSpPr>
          <p:nvPr>
            <p:ph idx="1"/>
          </p:nvPr>
        </p:nvSpPr>
        <p:spPr>
          <a:xfrm>
            <a:off x="811696" y="1444487"/>
            <a:ext cx="10515600" cy="5552661"/>
          </a:xfrm>
        </p:spPr>
        <p:txBody>
          <a:bodyPr>
            <a:normAutofit/>
          </a:bodyPr>
          <a:lstStyle/>
          <a:p>
            <a:pPr>
              <a:lnSpc>
                <a:spcPct val="150000"/>
              </a:lnSpc>
            </a:pPr>
            <a:r>
              <a:rPr lang="en-IN" sz="2400" dirty="0">
                <a:latin typeface="Times New Roman" panose="02020603050405020304" pitchFamily="18" charset="0"/>
                <a:cs typeface="Times New Roman" panose="02020603050405020304" pitchFamily="18" charset="0"/>
              </a:rPr>
              <a:t>1.13 billion people world wide</a:t>
            </a:r>
          </a:p>
          <a:p>
            <a:pPr>
              <a:lnSpc>
                <a:spcPct val="150000"/>
              </a:lnSpc>
            </a:pPr>
            <a:r>
              <a:rPr lang="en-IN" sz="2400" dirty="0">
                <a:latin typeface="Times New Roman" panose="02020603050405020304" pitchFamily="18" charset="0"/>
                <a:cs typeface="Times New Roman" panose="02020603050405020304" pitchFamily="18" charset="0"/>
              </a:rPr>
              <a:t>7.5 million deaths (~ 12.8% of the total deaths)</a:t>
            </a:r>
          </a:p>
          <a:p>
            <a:pPr>
              <a:lnSpc>
                <a:spcPct val="150000"/>
              </a:lnSpc>
            </a:pPr>
            <a:r>
              <a:rPr lang="en-IN" sz="2400" dirty="0">
                <a:latin typeface="Times New Roman" panose="02020603050405020304" pitchFamily="18" charset="0"/>
                <a:cs typeface="Times New Roman" panose="02020603050405020304" pitchFamily="18" charset="0"/>
              </a:rPr>
              <a:t>57million DALYS or 3.7% of total DALYS</a:t>
            </a:r>
          </a:p>
          <a:p>
            <a:pPr>
              <a:lnSpc>
                <a:spcPct val="150000"/>
              </a:lnSpc>
            </a:pPr>
            <a:r>
              <a:rPr lang="en-IN" sz="2400" dirty="0">
                <a:latin typeface="Times New Roman" panose="02020603050405020304" pitchFamily="18" charset="0"/>
                <a:cs typeface="Times New Roman" panose="02020603050405020304" pitchFamily="18" charset="0"/>
              </a:rPr>
              <a:t>Global prevalence of raised BP in adults  ≥18 years (2015) :</a:t>
            </a:r>
          </a:p>
          <a:p>
            <a:pPr marL="457200" lvl="1" indent="0">
              <a:lnSpc>
                <a:spcPct val="150000"/>
              </a:lnSpc>
              <a:buNone/>
            </a:pPr>
            <a:r>
              <a:rPr lang="en-IN" dirty="0">
                <a:latin typeface="Times New Roman" panose="02020603050405020304" pitchFamily="18" charset="0"/>
                <a:cs typeface="Times New Roman" panose="02020603050405020304" pitchFamily="18" charset="0"/>
              </a:rPr>
              <a:t> Overall - 22.1%</a:t>
            </a:r>
          </a:p>
          <a:p>
            <a:pPr marL="457200" lvl="1" indent="0">
              <a:lnSpc>
                <a:spcPct val="150000"/>
              </a:lnSpc>
              <a:buNone/>
            </a:pPr>
            <a:r>
              <a:rPr lang="en-IN" dirty="0">
                <a:latin typeface="Times New Roman" panose="02020603050405020304" pitchFamily="18" charset="0"/>
                <a:cs typeface="Times New Roman" panose="02020603050405020304" pitchFamily="18" charset="0"/>
              </a:rPr>
              <a:t> Males - 24%   Females - 20%</a:t>
            </a:r>
          </a:p>
          <a:p>
            <a:pPr marL="0" indent="0">
              <a:buNone/>
            </a:pPr>
            <a:endParaRPr lang="en-IN" dirty="0"/>
          </a:p>
        </p:txBody>
      </p:sp>
      <p:sp>
        <p:nvSpPr>
          <p:cNvPr id="4" name="Footer Placeholder 3">
            <a:extLst>
              <a:ext uri="{FF2B5EF4-FFF2-40B4-BE49-F238E27FC236}">
                <a16:creationId xmlns="" xmlns:a16="http://schemas.microsoft.com/office/drawing/2014/main" id="{DC81EBC8-39BE-42C2-B604-D3C490F773DD}"/>
              </a:ext>
            </a:extLst>
          </p:cNvPr>
          <p:cNvSpPr>
            <a:spLocks noGrp="1"/>
          </p:cNvSpPr>
          <p:nvPr>
            <p:ph type="ftr" sz="quarter" idx="11"/>
          </p:nvPr>
        </p:nvSpPr>
        <p:spPr>
          <a:xfrm>
            <a:off x="785192" y="6344356"/>
            <a:ext cx="10595112" cy="377119"/>
          </a:xfrm>
        </p:spPr>
        <p:txBody>
          <a:bodyPr/>
          <a:lstStyle/>
          <a:p>
            <a:pPr lvl="0"/>
            <a:r>
              <a:rPr lang="en-US" dirty="0">
                <a:solidFill>
                  <a:prstClr val="black">
                    <a:tint val="75000"/>
                  </a:prstClr>
                </a:solidFill>
              </a:rPr>
              <a:t>World health organization-2015</a:t>
            </a:r>
          </a:p>
          <a:p>
            <a:pPr lvl="0"/>
            <a:r>
              <a:rPr lang="en-US" dirty="0">
                <a:solidFill>
                  <a:prstClr val="black">
                    <a:tint val="75000"/>
                  </a:prstClr>
                </a:solidFill>
              </a:rPr>
              <a:t>www.WHO.int/gho/ncd/risk_factors/blood_pressure</a:t>
            </a:r>
          </a:p>
          <a:p>
            <a:endParaRPr lang="en-US" dirty="0"/>
          </a:p>
        </p:txBody>
      </p:sp>
      <p:sp>
        <p:nvSpPr>
          <p:cNvPr id="2" name="Title 1">
            <a:extLst>
              <a:ext uri="{FF2B5EF4-FFF2-40B4-BE49-F238E27FC236}">
                <a16:creationId xmlns="" xmlns:a16="http://schemas.microsoft.com/office/drawing/2014/main" id="{10DF043F-596B-41CE-B4A9-182DFCE1F6C9}"/>
              </a:ext>
            </a:extLst>
          </p:cNvPr>
          <p:cNvSpPr>
            <a:spLocks noGrp="1"/>
          </p:cNvSpPr>
          <p:nvPr>
            <p:ph type="title"/>
          </p:nvPr>
        </p:nvSpPr>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EPIDEMIOLOGY: GLOBAL STATISTICS </a:t>
            </a:r>
          </a:p>
        </p:txBody>
      </p:sp>
      <p:sp>
        <p:nvSpPr>
          <p:cNvPr id="5" name="TextBox 4">
            <a:extLst>
              <a:ext uri="{FF2B5EF4-FFF2-40B4-BE49-F238E27FC236}">
                <a16:creationId xmlns="" xmlns:a16="http://schemas.microsoft.com/office/drawing/2014/main" id="{91ADA0A2-BA43-4D0D-97D9-EF94E9892CBE}"/>
              </a:ext>
            </a:extLst>
          </p:cNvPr>
          <p:cNvSpPr txBox="1"/>
          <p:nvPr/>
        </p:nvSpPr>
        <p:spPr>
          <a:xfrm>
            <a:off x="798443" y="5989983"/>
            <a:ext cx="4780721" cy="369332"/>
          </a:xfrm>
          <a:prstGeom prst="rect">
            <a:avLst/>
          </a:prstGeom>
          <a:noFill/>
        </p:spPr>
        <p:txBody>
          <a:bodyPr wrap="square" rtlCol="0">
            <a:spAutoFit/>
          </a:bodyPr>
          <a:lstStyle/>
          <a:p>
            <a:r>
              <a:rPr lang="en-IN" dirty="0"/>
              <a:t>DALYS-Disability adjusted life years</a:t>
            </a:r>
          </a:p>
        </p:txBody>
      </p:sp>
    </p:spTree>
    <p:extLst>
      <p:ext uri="{BB962C8B-B14F-4D97-AF65-F5344CB8AC3E}">
        <p14:creationId xmlns="" xmlns:p14="http://schemas.microsoft.com/office/powerpoint/2010/main" val="22336710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79715"/>
            <a:ext cx="10972800" cy="4820194"/>
          </a:xfrm>
        </p:spPr>
        <p:txBody>
          <a:bodyPr>
            <a:noAutofit/>
          </a:bodyPr>
          <a:lstStyle/>
          <a:p>
            <a:pPr>
              <a:lnSpc>
                <a:spcPct val="150000"/>
              </a:lnSpc>
              <a:buNone/>
            </a:pPr>
            <a:endParaRPr lang="en-US" sz="2400" b="1" i="1"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CVD events, including myocardial infarction and stroke, frequently occur during the period between 6 am and noon.</a:t>
            </a:r>
          </a:p>
          <a:p>
            <a:pPr>
              <a:lnSpc>
                <a:spcPct val="150000"/>
              </a:lnSpc>
            </a:pPr>
            <a:r>
              <a:rPr lang="en-US" sz="2400" dirty="0" smtClean="0">
                <a:latin typeface="Times New Roman" pitchFamily="18" charset="0"/>
                <a:cs typeface="Times New Roman" pitchFamily="18" charset="0"/>
              </a:rPr>
              <a:t>Coincides with the rapid rise in BP that occurs when people awaken- hypothesis that the rise in BP on awakening is associated with increased CVD risk. </a:t>
            </a:r>
          </a:p>
          <a:p>
            <a:pPr>
              <a:lnSpc>
                <a:spcPct val="150000"/>
              </a:lnSpc>
            </a:pPr>
            <a:r>
              <a:rPr lang="en-US" sz="2400" dirty="0" smtClean="0">
                <a:latin typeface="Times New Roman" pitchFamily="18" charset="0"/>
                <a:cs typeface="Times New Roman" pitchFamily="18" charset="0"/>
              </a:rPr>
              <a:t>The morning BP surge has been defined as the difference between the average BP during the 2 hours after awakening and either the mean during the 2 hours before awakening or the mean of the lowest nighttime BP and the 2 readings surrounding the lowest reading. </a:t>
            </a:r>
          </a:p>
        </p:txBody>
      </p:sp>
      <p:sp>
        <p:nvSpPr>
          <p:cNvPr id="3" name="Title 2"/>
          <p:cNvSpPr>
            <a:spLocks noGrp="1"/>
          </p:cNvSpPr>
          <p:nvPr>
            <p:ph type="title"/>
          </p:nvPr>
        </p:nvSpPr>
        <p:spPr/>
        <p:txBody>
          <a:bodyPr>
            <a:normAutofit fontScale="90000"/>
          </a:bodyPr>
          <a:lstStyle/>
          <a:p>
            <a:r>
              <a:rPr lang="en-US" i="1" dirty="0" smtClean="0"/>
              <a:t>Morning BP Surge</a:t>
            </a:r>
            <a:br>
              <a:rPr lang="en-US" i="1" dirty="0" smtClean="0"/>
            </a:b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0"/>
            <a:ext cx="12192000" cy="6857999"/>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1"/>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1"/>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Intra-arterial blood pressure (IBP) measurement </a:t>
            </a:r>
            <a:r>
              <a:rPr lang="en-US" sz="2400" b="1" i="1" dirty="0" smtClean="0">
                <a:latin typeface="Times New Roman" pitchFamily="18" charset="0"/>
                <a:cs typeface="Times New Roman" pitchFamily="18" charset="0"/>
              </a:rPr>
              <a:t>gold standard of blood pressure measurement.</a:t>
            </a:r>
          </a:p>
          <a:p>
            <a:pPr>
              <a:lnSpc>
                <a:spcPct val="150000"/>
              </a:lnSpc>
            </a:pPr>
            <a:r>
              <a:rPr lang="en-US" sz="2400" dirty="0" smtClean="0">
                <a:latin typeface="Times New Roman" pitchFamily="18" charset="0"/>
                <a:cs typeface="Times New Roman" pitchFamily="18" charset="0"/>
              </a:rPr>
              <a:t>Despite its increased risk, cost, and need for technical expertise for placement and management, its utility in providing crucial and timely information outweighs its risks in many cases</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INVASIVE ARTERIAL PRESSURE</a:t>
            </a:r>
            <a:br>
              <a:rPr lang="en-US" dirty="0" smtClean="0"/>
            </a:br>
            <a:r>
              <a:rPr lang="en-US" dirty="0" smtClean="0"/>
              <a:t>MONITORING</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a:lnSpc>
                <a:spcPct val="150000"/>
              </a:lnSpc>
            </a:pPr>
            <a:r>
              <a:rPr lang="en-US" sz="2400" dirty="0" smtClean="0">
                <a:latin typeface="Times New Roman" pitchFamily="18" charset="0"/>
                <a:cs typeface="Times New Roman" pitchFamily="18" charset="0"/>
              </a:rPr>
              <a:t>Continuous, real-time blood pressure monitoring</a:t>
            </a:r>
          </a:p>
          <a:p>
            <a:pPr>
              <a:lnSpc>
                <a:spcPct val="150000"/>
              </a:lnSpc>
            </a:pPr>
            <a:r>
              <a:rPr lang="en-US" sz="2400" dirty="0" smtClean="0">
                <a:latin typeface="Times New Roman" pitchFamily="18" charset="0"/>
                <a:cs typeface="Times New Roman" pitchFamily="18" charset="0"/>
              </a:rPr>
              <a:t>Planned pharmacologic or mechanical cardiovascular manipulation</a:t>
            </a:r>
          </a:p>
          <a:p>
            <a:pPr>
              <a:lnSpc>
                <a:spcPct val="150000"/>
              </a:lnSpc>
            </a:pPr>
            <a:r>
              <a:rPr lang="en-US" sz="2400" dirty="0" smtClean="0">
                <a:latin typeface="Times New Roman" pitchFamily="18" charset="0"/>
                <a:cs typeface="Times New Roman" pitchFamily="18" charset="0"/>
              </a:rPr>
              <a:t>Repeated blood sampling</a:t>
            </a:r>
          </a:p>
          <a:p>
            <a:pPr>
              <a:lnSpc>
                <a:spcPct val="150000"/>
              </a:lnSpc>
            </a:pPr>
            <a:r>
              <a:rPr lang="en-US" sz="2400" dirty="0" smtClean="0">
                <a:latin typeface="Times New Roman" pitchFamily="18" charset="0"/>
                <a:cs typeface="Times New Roman" pitchFamily="18" charset="0"/>
              </a:rPr>
              <a:t>Failure of indirect arterial blood pressure measurement, e.g. burns or</a:t>
            </a:r>
          </a:p>
          <a:p>
            <a:pPr>
              <a:lnSpc>
                <a:spcPct val="150000"/>
              </a:lnSpc>
              <a:buNone/>
            </a:pPr>
            <a:r>
              <a:rPr lang="en-US" sz="2400" dirty="0" smtClean="0">
                <a:latin typeface="Times New Roman" pitchFamily="18" charset="0"/>
                <a:cs typeface="Times New Roman" pitchFamily="18" charset="0"/>
              </a:rPr>
              <a:t>obesity</a:t>
            </a:r>
          </a:p>
          <a:p>
            <a:pPr>
              <a:lnSpc>
                <a:spcPct val="150000"/>
              </a:lnSpc>
            </a:pPr>
            <a:r>
              <a:rPr lang="en-US" sz="2400" dirty="0" smtClean="0">
                <a:latin typeface="Times New Roman" pitchFamily="18" charset="0"/>
                <a:cs typeface="Times New Roman" pitchFamily="18" charset="0"/>
              </a:rPr>
              <a:t>Supplementary diagnostic information from the arterial waveform</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Indications for Arterial </a:t>
            </a:r>
            <a:r>
              <a:rPr lang="en-US" dirty="0" err="1" smtClean="0"/>
              <a:t>Cannulation</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The pressure waveform of the arterial pulse is transmitted via the column of fluid, to a pressure transducer where it is converted into an electrical signal.</a:t>
            </a:r>
          </a:p>
          <a:p>
            <a:pPr>
              <a:lnSpc>
                <a:spcPct val="150000"/>
              </a:lnSpc>
            </a:pPr>
            <a:r>
              <a:rPr lang="en-US" sz="2400" dirty="0" smtClean="0">
                <a:latin typeface="Times New Roman" pitchFamily="18" charset="0"/>
                <a:cs typeface="Times New Roman" pitchFamily="18" charset="0"/>
              </a:rPr>
              <a:t>This electrical signal is then processed, amplified and converted into a visual display by a microprocessor.</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BASIC PRICIPLES</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tretch>
            <a:fillRect/>
          </a:stretch>
        </p:blipFill>
        <p:spPr bwMode="auto">
          <a:xfrm>
            <a:off x="745177" y="1384663"/>
            <a:ext cx="10828515" cy="517107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err="1" smtClean="0"/>
              <a:t>Percutaneous</a:t>
            </a:r>
            <a:r>
              <a:rPr lang="en-US" dirty="0" smtClean="0"/>
              <a:t> Radial Artery </a:t>
            </a:r>
            <a:r>
              <a:rPr lang="en-US" dirty="0" err="1" smtClean="0"/>
              <a:t>Cannulation</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bwMode="auto">
          <a:xfrm>
            <a:off x="0" y="1619794"/>
            <a:ext cx="6165669" cy="393192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b="1" dirty="0" smtClean="0"/>
              <a:t>ULTRASOUND IMAGING</a:t>
            </a:r>
            <a:endParaRPr lang="en-US" dirty="0"/>
          </a:p>
        </p:txBody>
      </p:sp>
      <p:pic>
        <p:nvPicPr>
          <p:cNvPr id="12291" name="Picture 3"/>
          <p:cNvPicPr>
            <a:picLocks noChangeAspect="1" noChangeArrowheads="1"/>
          </p:cNvPicPr>
          <p:nvPr/>
        </p:nvPicPr>
        <p:blipFill>
          <a:blip r:embed="rId3"/>
          <a:srcRect/>
          <a:stretch>
            <a:fillRect/>
          </a:stretch>
        </p:blipFill>
        <p:spPr bwMode="auto">
          <a:xfrm>
            <a:off x="6113417" y="1592580"/>
            <a:ext cx="6078583"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D6C341B-9195-469F-85FD-3319C828812E}"/>
              </a:ext>
            </a:extLst>
          </p:cNvPr>
          <p:cNvSpPr>
            <a:spLocks noGrp="1"/>
          </p:cNvSpPr>
          <p:nvPr>
            <p:ph idx="1"/>
          </p:nvPr>
        </p:nvSpPr>
        <p:spPr>
          <a:xfrm>
            <a:off x="1029269" y="1796695"/>
            <a:ext cx="10515600" cy="4351338"/>
          </a:xfrm>
        </p:spPr>
        <p:txBody>
          <a:bodyPr/>
          <a:lstStyle/>
          <a:p>
            <a:pPr marL="0" indent="0">
              <a:buNone/>
            </a:pPr>
            <a:r>
              <a:rPr lang="en-IN" dirty="0"/>
              <a:t> </a:t>
            </a:r>
          </a:p>
        </p:txBody>
      </p:sp>
      <p:sp>
        <p:nvSpPr>
          <p:cNvPr id="2" name="Title 1">
            <a:extLst>
              <a:ext uri="{FF2B5EF4-FFF2-40B4-BE49-F238E27FC236}">
                <a16:creationId xmlns="" xmlns:a16="http://schemas.microsoft.com/office/drawing/2014/main" id="{227B7CA8-5B6D-4357-96D1-5219A34874C9}"/>
              </a:ext>
            </a:extLst>
          </p:cNvPr>
          <p:cNvSpPr>
            <a:spLocks noGrp="1"/>
          </p:cNvSpPr>
          <p:nvPr>
            <p:ph type="title"/>
          </p:nvPr>
        </p:nvSpPr>
        <p:spPr/>
        <p:txBody>
          <a:bodyPr>
            <a:normAutofit/>
          </a:bodyPr>
          <a:lstStyle/>
          <a:p>
            <a:pPr algn="ctr"/>
            <a:r>
              <a:rPr lang="en-IN" sz="3200" dirty="0">
                <a:solidFill>
                  <a:srgbClr val="C00000"/>
                </a:solidFill>
                <a:latin typeface="Times New Roman" panose="02020603050405020304" pitchFamily="18" charset="0"/>
                <a:cs typeface="Times New Roman" panose="02020603050405020304" pitchFamily="18" charset="0"/>
              </a:rPr>
              <a:t>EPIDEMIOLOGY: GLOBAL STATISTICS </a:t>
            </a:r>
            <a:endParaRPr lang="en-IN" sz="3200" dirty="0">
              <a:solidFill>
                <a:srgbClr val="C00000"/>
              </a:solidFill>
            </a:endParaRPr>
          </a:p>
        </p:txBody>
      </p:sp>
      <p:graphicFrame>
        <p:nvGraphicFramePr>
          <p:cNvPr id="4" name="Table 3">
            <a:extLst>
              <a:ext uri="{FF2B5EF4-FFF2-40B4-BE49-F238E27FC236}">
                <a16:creationId xmlns="" xmlns:a16="http://schemas.microsoft.com/office/drawing/2014/main" id="{2A5128D5-0A75-464C-A2F2-1C5095FCD963}"/>
              </a:ext>
            </a:extLst>
          </p:cNvPr>
          <p:cNvGraphicFramePr>
            <a:graphicFrameLocks noGrp="1"/>
          </p:cNvGraphicFramePr>
          <p:nvPr>
            <p:extLst>
              <p:ext uri="{D42A27DB-BD31-4B8C-83A1-F6EECF244321}">
                <p14:modId xmlns="" xmlns:p14="http://schemas.microsoft.com/office/powerpoint/2010/main" val="2132374758"/>
              </p:ext>
            </p:extLst>
          </p:nvPr>
        </p:nvGraphicFramePr>
        <p:xfrm>
          <a:off x="261747" y="1677655"/>
          <a:ext cx="4602922" cy="4193060"/>
        </p:xfrm>
        <a:graphic>
          <a:graphicData uri="http://schemas.openxmlformats.org/drawingml/2006/table">
            <a:tbl>
              <a:tblPr firstRow="1" bandRow="1">
                <a:tableStyleId>{5C22544A-7EE6-4342-B048-85BDC9FD1C3A}</a:tableStyleId>
              </a:tblPr>
              <a:tblGrid>
                <a:gridCol w="2375435">
                  <a:extLst>
                    <a:ext uri="{9D8B030D-6E8A-4147-A177-3AD203B41FA5}">
                      <a16:colId xmlns="" xmlns:a16="http://schemas.microsoft.com/office/drawing/2014/main" val="1933122941"/>
                    </a:ext>
                  </a:extLst>
                </a:gridCol>
                <a:gridCol w="2227487">
                  <a:extLst>
                    <a:ext uri="{9D8B030D-6E8A-4147-A177-3AD203B41FA5}">
                      <a16:colId xmlns="" xmlns:a16="http://schemas.microsoft.com/office/drawing/2014/main" val="1139531882"/>
                    </a:ext>
                  </a:extLst>
                </a:gridCol>
              </a:tblGrid>
              <a:tr h="603321">
                <a:tc>
                  <a:txBody>
                    <a:bodyPr/>
                    <a:lstStyle/>
                    <a:p>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Prevalence of HTN</a:t>
                      </a:r>
                    </a:p>
                  </a:txBody>
                  <a:tcPr/>
                </a:tc>
                <a:extLst>
                  <a:ext uri="{0D108BD9-81ED-4DB2-BD59-A6C34878D82A}">
                    <a16:rowId xmlns="" xmlns:a16="http://schemas.microsoft.com/office/drawing/2014/main" val="652172498"/>
                  </a:ext>
                </a:extLst>
              </a:tr>
              <a:tr h="710058">
                <a:tc>
                  <a:txBody>
                    <a:bodyPr/>
                    <a:lstStyle/>
                    <a:p>
                      <a:r>
                        <a:rPr lang="en-IN" dirty="0">
                          <a:latin typeface="Times New Roman" panose="02020603050405020304" pitchFamily="18" charset="0"/>
                          <a:cs typeface="Times New Roman" panose="02020603050405020304" pitchFamily="18" charset="0"/>
                        </a:rPr>
                        <a:t>Global HTN prevalence</a:t>
                      </a:r>
                    </a:p>
                  </a:txBody>
                  <a:tcPr/>
                </a:tc>
                <a:tc>
                  <a:txBody>
                    <a:bodyPr/>
                    <a:lstStyle/>
                    <a:p>
                      <a:pPr algn="ctr"/>
                      <a:r>
                        <a:rPr lang="en-IN" dirty="0">
                          <a:latin typeface="Times New Roman" panose="02020603050405020304" pitchFamily="18" charset="0"/>
                          <a:cs typeface="Times New Roman" panose="02020603050405020304" pitchFamily="18" charset="0"/>
                        </a:rPr>
                        <a:t>22.1 %</a:t>
                      </a:r>
                    </a:p>
                  </a:txBody>
                  <a:tcPr/>
                </a:tc>
                <a:extLst>
                  <a:ext uri="{0D108BD9-81ED-4DB2-BD59-A6C34878D82A}">
                    <a16:rowId xmlns="" xmlns:a16="http://schemas.microsoft.com/office/drawing/2014/main" val="2200538400"/>
                  </a:ext>
                </a:extLst>
              </a:tr>
              <a:tr h="411383">
                <a:tc>
                  <a:txBody>
                    <a:bodyPr/>
                    <a:lstStyle/>
                    <a:p>
                      <a:r>
                        <a:rPr lang="en-IN" b="1" dirty="0">
                          <a:latin typeface="Times New Roman" panose="02020603050405020304" pitchFamily="18" charset="0"/>
                          <a:cs typeface="Times New Roman" panose="02020603050405020304" pitchFamily="18" charset="0"/>
                        </a:rPr>
                        <a:t>WHO regions</a:t>
                      </a:r>
                    </a:p>
                  </a:txBody>
                  <a:tcPr/>
                </a:tc>
                <a:tc>
                  <a:txBody>
                    <a:bodyPr/>
                    <a:lstStyle/>
                    <a:p>
                      <a:pPr algn="ct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713995684"/>
                  </a:ext>
                </a:extLst>
              </a:tr>
              <a:tr h="411383">
                <a:tc>
                  <a:txBody>
                    <a:bodyPr/>
                    <a:lstStyle/>
                    <a:p>
                      <a:pPr marL="0" indent="0">
                        <a:buNone/>
                      </a:pPr>
                      <a:r>
                        <a:rPr lang="en-IN" dirty="0">
                          <a:latin typeface="Times New Roman" panose="02020603050405020304" pitchFamily="18" charset="0"/>
                          <a:cs typeface="Times New Roman" panose="02020603050405020304" pitchFamily="18" charset="0"/>
                        </a:rPr>
                        <a:t>Africa</a:t>
                      </a:r>
                    </a:p>
                  </a:txBody>
                  <a:tcPr/>
                </a:tc>
                <a:tc>
                  <a:txBody>
                    <a:bodyPr/>
                    <a:lstStyle/>
                    <a:p>
                      <a:pPr algn="ctr"/>
                      <a:r>
                        <a:rPr lang="en-IN" dirty="0">
                          <a:latin typeface="Times New Roman" panose="02020603050405020304" pitchFamily="18" charset="0"/>
                          <a:cs typeface="Times New Roman" panose="02020603050405020304" pitchFamily="18" charset="0"/>
                        </a:rPr>
                        <a:t>27.4 %</a:t>
                      </a:r>
                    </a:p>
                  </a:txBody>
                  <a:tcPr/>
                </a:tc>
                <a:extLst>
                  <a:ext uri="{0D108BD9-81ED-4DB2-BD59-A6C34878D82A}">
                    <a16:rowId xmlns="" xmlns:a16="http://schemas.microsoft.com/office/drawing/2014/main" val="2245814904"/>
                  </a:ext>
                </a:extLst>
              </a:tr>
              <a:tr h="411383">
                <a:tc>
                  <a:txBody>
                    <a:bodyPr/>
                    <a:lstStyle/>
                    <a:p>
                      <a:r>
                        <a:rPr lang="en-IN" dirty="0">
                          <a:latin typeface="Times New Roman" panose="02020603050405020304" pitchFamily="18" charset="0"/>
                          <a:cs typeface="Times New Roman" panose="02020603050405020304" pitchFamily="18" charset="0"/>
                        </a:rPr>
                        <a:t>America</a:t>
                      </a:r>
                    </a:p>
                  </a:txBody>
                  <a:tcPr/>
                </a:tc>
                <a:tc>
                  <a:txBody>
                    <a:bodyPr/>
                    <a:lstStyle/>
                    <a:p>
                      <a:pPr algn="ctr"/>
                      <a:r>
                        <a:rPr lang="en-IN" dirty="0">
                          <a:latin typeface="Times New Roman" panose="02020603050405020304" pitchFamily="18" charset="0"/>
                          <a:cs typeface="Times New Roman" panose="02020603050405020304" pitchFamily="18" charset="0"/>
                        </a:rPr>
                        <a:t>17.6 %</a:t>
                      </a:r>
                    </a:p>
                  </a:txBody>
                  <a:tcPr/>
                </a:tc>
                <a:extLst>
                  <a:ext uri="{0D108BD9-81ED-4DB2-BD59-A6C34878D82A}">
                    <a16:rowId xmlns="" xmlns:a16="http://schemas.microsoft.com/office/drawing/2014/main" val="207044659"/>
                  </a:ext>
                </a:extLst>
              </a:tr>
              <a:tr h="411383">
                <a:tc>
                  <a:txBody>
                    <a:bodyPr/>
                    <a:lstStyle/>
                    <a:p>
                      <a:r>
                        <a:rPr lang="en-IN" dirty="0">
                          <a:latin typeface="Times New Roman" panose="02020603050405020304" pitchFamily="18" charset="0"/>
                          <a:cs typeface="Times New Roman" panose="02020603050405020304" pitchFamily="18" charset="0"/>
                        </a:rPr>
                        <a:t>South east Asia</a:t>
                      </a:r>
                    </a:p>
                  </a:txBody>
                  <a:tcPr/>
                </a:tc>
                <a:tc>
                  <a:txBody>
                    <a:bodyPr/>
                    <a:lstStyle/>
                    <a:p>
                      <a:pPr algn="ctr"/>
                      <a:r>
                        <a:rPr lang="en-IN" dirty="0">
                          <a:latin typeface="Times New Roman" panose="02020603050405020304" pitchFamily="18" charset="0"/>
                          <a:cs typeface="Times New Roman" panose="02020603050405020304" pitchFamily="18" charset="0"/>
                        </a:rPr>
                        <a:t>25.1 %</a:t>
                      </a:r>
                    </a:p>
                  </a:txBody>
                  <a:tcPr/>
                </a:tc>
                <a:extLst>
                  <a:ext uri="{0D108BD9-81ED-4DB2-BD59-A6C34878D82A}">
                    <a16:rowId xmlns="" xmlns:a16="http://schemas.microsoft.com/office/drawing/2014/main" val="1724037926"/>
                  </a:ext>
                </a:extLst>
              </a:tr>
              <a:tr h="411383">
                <a:tc>
                  <a:txBody>
                    <a:bodyPr/>
                    <a:lstStyle/>
                    <a:p>
                      <a:r>
                        <a:rPr lang="en-IN" dirty="0">
                          <a:latin typeface="Times New Roman" panose="02020603050405020304" pitchFamily="18" charset="0"/>
                          <a:cs typeface="Times New Roman" panose="02020603050405020304" pitchFamily="18" charset="0"/>
                        </a:rPr>
                        <a:t>Europe</a:t>
                      </a:r>
                    </a:p>
                  </a:txBody>
                  <a:tcPr/>
                </a:tc>
                <a:tc>
                  <a:txBody>
                    <a:bodyPr/>
                    <a:lstStyle/>
                    <a:p>
                      <a:pPr algn="ctr"/>
                      <a:r>
                        <a:rPr lang="en-IN" dirty="0">
                          <a:latin typeface="Times New Roman" panose="02020603050405020304" pitchFamily="18" charset="0"/>
                          <a:cs typeface="Times New Roman" panose="02020603050405020304" pitchFamily="18" charset="0"/>
                        </a:rPr>
                        <a:t>23.2 %</a:t>
                      </a:r>
                    </a:p>
                  </a:txBody>
                  <a:tcPr/>
                </a:tc>
                <a:extLst>
                  <a:ext uri="{0D108BD9-81ED-4DB2-BD59-A6C34878D82A}">
                    <a16:rowId xmlns="" xmlns:a16="http://schemas.microsoft.com/office/drawing/2014/main" val="1738969897"/>
                  </a:ext>
                </a:extLst>
              </a:tr>
              <a:tr h="411383">
                <a:tc>
                  <a:txBody>
                    <a:bodyPr/>
                    <a:lstStyle/>
                    <a:p>
                      <a:r>
                        <a:rPr lang="en-IN" dirty="0">
                          <a:latin typeface="Times New Roman" panose="02020603050405020304" pitchFamily="18" charset="0"/>
                          <a:cs typeface="Times New Roman" panose="02020603050405020304" pitchFamily="18" charset="0"/>
                        </a:rPr>
                        <a:t>Eastern Mediterranean</a:t>
                      </a:r>
                    </a:p>
                  </a:txBody>
                  <a:tcPr/>
                </a:tc>
                <a:tc>
                  <a:txBody>
                    <a:bodyPr/>
                    <a:lstStyle/>
                    <a:p>
                      <a:pPr algn="ctr"/>
                      <a:r>
                        <a:rPr lang="en-IN" dirty="0">
                          <a:latin typeface="Times New Roman" panose="02020603050405020304" pitchFamily="18" charset="0"/>
                          <a:cs typeface="Times New Roman" panose="02020603050405020304" pitchFamily="18" charset="0"/>
                        </a:rPr>
                        <a:t>26.3 %</a:t>
                      </a:r>
                    </a:p>
                  </a:txBody>
                  <a:tcPr/>
                </a:tc>
                <a:extLst>
                  <a:ext uri="{0D108BD9-81ED-4DB2-BD59-A6C34878D82A}">
                    <a16:rowId xmlns="" xmlns:a16="http://schemas.microsoft.com/office/drawing/2014/main" val="738841086"/>
                  </a:ext>
                </a:extLst>
              </a:tr>
              <a:tr h="411383">
                <a:tc>
                  <a:txBody>
                    <a:bodyPr/>
                    <a:lstStyle/>
                    <a:p>
                      <a:r>
                        <a:rPr lang="en-IN" dirty="0">
                          <a:latin typeface="Times New Roman" panose="02020603050405020304" pitchFamily="18" charset="0"/>
                          <a:cs typeface="Times New Roman" panose="02020603050405020304" pitchFamily="18" charset="0"/>
                        </a:rPr>
                        <a:t>Western pacific</a:t>
                      </a:r>
                    </a:p>
                  </a:txBody>
                  <a:tcPr/>
                </a:tc>
                <a:tc>
                  <a:txBody>
                    <a:bodyPr/>
                    <a:lstStyle/>
                    <a:p>
                      <a:pPr algn="ctr"/>
                      <a:r>
                        <a:rPr lang="en-IN" dirty="0">
                          <a:latin typeface="Times New Roman" panose="02020603050405020304" pitchFamily="18" charset="0"/>
                          <a:cs typeface="Times New Roman" panose="02020603050405020304" pitchFamily="18" charset="0"/>
                        </a:rPr>
                        <a:t>19.2 %</a:t>
                      </a:r>
                    </a:p>
                  </a:txBody>
                  <a:tcPr/>
                </a:tc>
                <a:extLst>
                  <a:ext uri="{0D108BD9-81ED-4DB2-BD59-A6C34878D82A}">
                    <a16:rowId xmlns="" xmlns:a16="http://schemas.microsoft.com/office/drawing/2014/main" val="3955485979"/>
                  </a:ext>
                </a:extLst>
              </a:tr>
            </a:tbl>
          </a:graphicData>
        </a:graphic>
      </p:graphicFrame>
      <p:sp>
        <p:nvSpPr>
          <p:cNvPr id="5" name="Rectangle 4">
            <a:extLst>
              <a:ext uri="{FF2B5EF4-FFF2-40B4-BE49-F238E27FC236}">
                <a16:creationId xmlns="" xmlns:a16="http://schemas.microsoft.com/office/drawing/2014/main" id="{BECC9414-F865-4154-AD69-43C0CE762798}"/>
              </a:ext>
            </a:extLst>
          </p:cNvPr>
          <p:cNvSpPr/>
          <p:nvPr/>
        </p:nvSpPr>
        <p:spPr>
          <a:xfrm>
            <a:off x="2756452" y="6176963"/>
            <a:ext cx="6096000" cy="461665"/>
          </a:xfrm>
          <a:prstGeom prst="rect">
            <a:avLst/>
          </a:prstGeom>
        </p:spPr>
        <p:txBody>
          <a:bodyPr>
            <a:spAutoFit/>
          </a:bodyPr>
          <a:lstStyle/>
          <a:p>
            <a:pPr lvl="0" algn="ctr"/>
            <a:r>
              <a:rPr lang="en-US" sz="1200" dirty="0">
                <a:solidFill>
                  <a:prstClr val="black">
                    <a:tint val="75000"/>
                  </a:prstClr>
                </a:solidFill>
              </a:rPr>
              <a:t>World health organization-2015</a:t>
            </a:r>
          </a:p>
          <a:p>
            <a:pPr lvl="0" algn="ctr"/>
            <a:r>
              <a:rPr lang="en-US" sz="1200" dirty="0">
                <a:solidFill>
                  <a:prstClr val="black">
                    <a:tint val="75000"/>
                  </a:prstClr>
                </a:solidFill>
              </a:rPr>
              <a:t>www.WHO.int/gho/ncd/risk_factors/blood_pressure</a:t>
            </a:r>
          </a:p>
        </p:txBody>
      </p:sp>
      <p:sp>
        <p:nvSpPr>
          <p:cNvPr id="6" name="Rectangle 5">
            <a:extLst>
              <a:ext uri="{FF2B5EF4-FFF2-40B4-BE49-F238E27FC236}">
                <a16:creationId xmlns="" xmlns:a16="http://schemas.microsoft.com/office/drawing/2014/main" id="{AC248D26-FE36-4E8B-B701-96205F128D3A}"/>
              </a:ext>
            </a:extLst>
          </p:cNvPr>
          <p:cNvSpPr/>
          <p:nvPr/>
        </p:nvSpPr>
        <p:spPr>
          <a:xfrm>
            <a:off x="261747" y="3378818"/>
            <a:ext cx="4602922" cy="415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 xmlns:a16="http://schemas.microsoft.com/office/drawing/2014/main" id="{849A1FE4-9C62-4E86-BC41-7DF378900590}"/>
              </a:ext>
            </a:extLst>
          </p:cNvPr>
          <p:cNvSpPr/>
          <p:nvPr/>
        </p:nvSpPr>
        <p:spPr>
          <a:xfrm>
            <a:off x="261747" y="3823492"/>
            <a:ext cx="4602922" cy="3386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a:extLst>
              <a:ext uri="{FF2B5EF4-FFF2-40B4-BE49-F238E27FC236}">
                <a16:creationId xmlns="" xmlns:a16="http://schemas.microsoft.com/office/drawing/2014/main" id="{1F51BBF7-D3BB-44A5-AF65-F0B109213D1F}"/>
              </a:ext>
            </a:extLst>
          </p:cNvPr>
          <p:cNvPicPr>
            <a:picLocks noChangeAspect="1"/>
          </p:cNvPicPr>
          <p:nvPr/>
        </p:nvPicPr>
        <p:blipFill>
          <a:blip r:embed="rId2"/>
          <a:stretch>
            <a:fillRect/>
          </a:stretch>
        </p:blipFill>
        <p:spPr>
          <a:xfrm>
            <a:off x="5141842" y="1577009"/>
            <a:ext cx="6559827" cy="4193058"/>
          </a:xfrm>
          <a:prstGeom prst="rect">
            <a:avLst/>
          </a:prstGeom>
        </p:spPr>
      </p:pic>
      <p:sp>
        <p:nvSpPr>
          <p:cNvPr id="9" name="Oval 8">
            <a:extLst>
              <a:ext uri="{FF2B5EF4-FFF2-40B4-BE49-F238E27FC236}">
                <a16:creationId xmlns="" xmlns:a16="http://schemas.microsoft.com/office/drawing/2014/main" id="{62A542BE-7854-4408-9948-1B9DB94B9A24}"/>
              </a:ext>
            </a:extLst>
          </p:cNvPr>
          <p:cNvSpPr/>
          <p:nvPr/>
        </p:nvSpPr>
        <p:spPr>
          <a:xfrm>
            <a:off x="9594573" y="3195019"/>
            <a:ext cx="503583" cy="783341"/>
          </a:xfrm>
          <a:prstGeom prst="ellipse">
            <a:avLst/>
          </a:prstGeom>
          <a:noFill/>
          <a:ln w="38100">
            <a:solidFill>
              <a:srgbClr val="1CC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 xmlns:a16="http://schemas.microsoft.com/office/drawing/2014/main" id="{32070664-27DC-4A70-80AA-04AEBE0CB44B}"/>
              </a:ext>
            </a:extLst>
          </p:cNvPr>
          <p:cNvSpPr/>
          <p:nvPr/>
        </p:nvSpPr>
        <p:spPr>
          <a:xfrm>
            <a:off x="5168348" y="4953887"/>
            <a:ext cx="768626" cy="159026"/>
          </a:xfrm>
          <a:prstGeom prst="rect">
            <a:avLst/>
          </a:prstGeom>
          <a:noFill/>
          <a:ln w="38100">
            <a:solidFill>
              <a:srgbClr val="1CC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3257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9"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it-IT" sz="2400" dirty="0" smtClean="0">
                <a:latin typeface="Times New Roman" pitchFamily="18" charset="0"/>
                <a:cs typeface="Times New Roman" pitchFamily="18" charset="0"/>
              </a:rPr>
              <a:t>Alternative Arterial Pressure Monitoring Sites</a:t>
            </a:r>
          </a:p>
          <a:p>
            <a:pPr>
              <a:lnSpc>
                <a:spcPct val="15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Ulnar</a:t>
            </a: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 Brachial</a:t>
            </a:r>
          </a:p>
          <a:p>
            <a:pPr>
              <a:lnSpc>
                <a:spcPct val="15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Axillary</a:t>
            </a: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Femoral – </a:t>
            </a:r>
            <a:r>
              <a:rPr lang="en-US" sz="2400" b="1" i="1" dirty="0" err="1" smtClean="0">
                <a:latin typeface="Times New Roman" pitchFamily="18" charset="0"/>
                <a:cs typeface="Times New Roman" pitchFamily="18" charset="0"/>
              </a:rPr>
              <a:t>seldinger</a:t>
            </a:r>
            <a:r>
              <a:rPr lang="en-US" sz="2400" b="1" i="1" dirty="0" smtClean="0">
                <a:latin typeface="Times New Roman" pitchFamily="18" charset="0"/>
                <a:cs typeface="Times New Roman" pitchFamily="18" charset="0"/>
              </a:rPr>
              <a:t> technique</a:t>
            </a:r>
          </a:p>
          <a:p>
            <a:pPr>
              <a:lnSpc>
                <a:spcPct val="15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Dorsalis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pedis</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lnSpc>
                <a:spcPct val="150000"/>
              </a:lnSpc>
            </a:pPr>
            <a:r>
              <a:rPr lang="en-US" sz="2400" dirty="0" smtClean="0">
                <a:latin typeface="Times New Roman" pitchFamily="18" charset="0"/>
                <a:cs typeface="Times New Roman" pitchFamily="18" charset="0"/>
              </a:rPr>
              <a:t>• Hemorrhage</a:t>
            </a:r>
          </a:p>
          <a:p>
            <a:pPr>
              <a:lnSpc>
                <a:spcPct val="150000"/>
              </a:lnSpc>
            </a:pPr>
            <a:r>
              <a:rPr lang="en-US" sz="2400" dirty="0" smtClean="0">
                <a:latin typeface="Times New Roman" pitchFamily="18" charset="0"/>
                <a:cs typeface="Times New Roman" pitchFamily="18" charset="0"/>
              </a:rPr>
              <a:t>• Misinterpretation of data</a:t>
            </a:r>
          </a:p>
          <a:p>
            <a:pPr>
              <a:lnSpc>
                <a:spcPct val="150000"/>
              </a:lnSpc>
            </a:pPr>
            <a:r>
              <a:rPr lang="en-US" sz="2400" dirty="0" smtClean="0">
                <a:latin typeface="Times New Roman" pitchFamily="18" charset="0"/>
                <a:cs typeface="Times New Roman" pitchFamily="18" charset="0"/>
              </a:rPr>
              <a:t>• Distal ischemia</a:t>
            </a:r>
          </a:p>
          <a:p>
            <a:pPr>
              <a:lnSpc>
                <a:spcPct val="15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Pseudoaneurysm</a:t>
            </a: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Arteriovenous</a:t>
            </a:r>
            <a:r>
              <a:rPr lang="en-US" sz="2400" dirty="0" smtClean="0">
                <a:latin typeface="Times New Roman" pitchFamily="18" charset="0"/>
                <a:cs typeface="Times New Roman" pitchFamily="18" charset="0"/>
              </a:rPr>
              <a:t> fistula</a:t>
            </a:r>
          </a:p>
          <a:p>
            <a:pPr>
              <a:lnSpc>
                <a:spcPct val="150000"/>
              </a:lnSpc>
            </a:pPr>
            <a:r>
              <a:rPr lang="en-US" sz="2400" dirty="0" smtClean="0">
                <a:latin typeface="Times New Roman" pitchFamily="18" charset="0"/>
                <a:cs typeface="Times New Roman" pitchFamily="18" charset="0"/>
              </a:rPr>
              <a:t>• Arterial </a:t>
            </a:r>
            <a:r>
              <a:rPr lang="en-US" sz="2400" dirty="0" err="1" smtClean="0">
                <a:latin typeface="Times New Roman" pitchFamily="18" charset="0"/>
                <a:cs typeface="Times New Roman" pitchFamily="18" charset="0"/>
              </a:rPr>
              <a:t>embolization</a:t>
            </a: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 Infection</a:t>
            </a:r>
          </a:p>
          <a:p>
            <a:pPr>
              <a:lnSpc>
                <a:spcPct val="150000"/>
              </a:lnSpc>
            </a:pPr>
            <a:r>
              <a:rPr lang="en-US" sz="2400" dirty="0" smtClean="0">
                <a:latin typeface="Times New Roman" pitchFamily="18" charset="0"/>
                <a:cs typeface="Times New Roman" pitchFamily="18" charset="0"/>
              </a:rPr>
              <a:t>• Peripheral neuropathy</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Complications of Direct Arterial Pressure Monitoring</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Aseptic precautions</a:t>
            </a:r>
          </a:p>
          <a:p>
            <a:pPr>
              <a:lnSpc>
                <a:spcPct val="150000"/>
              </a:lnSpc>
            </a:pPr>
            <a:r>
              <a:rPr lang="en-US" sz="2400" dirty="0" smtClean="0">
                <a:latin typeface="Times New Roman" pitchFamily="18" charset="0"/>
                <a:cs typeface="Times New Roman" pitchFamily="18" charset="0"/>
              </a:rPr>
              <a:t>Daily inspection &amp; dressing</a:t>
            </a:r>
          </a:p>
          <a:p>
            <a:pPr>
              <a:lnSpc>
                <a:spcPct val="150000"/>
              </a:lnSpc>
            </a:pPr>
            <a:r>
              <a:rPr lang="en-US" sz="2400" dirty="0" smtClean="0">
                <a:latin typeface="Times New Roman" pitchFamily="18" charset="0"/>
                <a:cs typeface="Times New Roman" pitchFamily="18" charset="0"/>
              </a:rPr>
              <a:t>Pressure bag</a:t>
            </a:r>
          </a:p>
          <a:p>
            <a:pPr>
              <a:lnSpc>
                <a:spcPct val="150000"/>
              </a:lnSpc>
            </a:pPr>
            <a:r>
              <a:rPr lang="en-US" sz="2400" dirty="0" smtClean="0">
                <a:latin typeface="Times New Roman" pitchFamily="18" charset="0"/>
                <a:cs typeface="Times New Roman" pitchFamily="18" charset="0"/>
              </a:rPr>
              <a:t>Transducer to be changed every 72 hours</a:t>
            </a:r>
          </a:p>
          <a:p>
            <a:pPr>
              <a:lnSpc>
                <a:spcPct val="150000"/>
              </a:lnSpc>
            </a:pPr>
            <a:r>
              <a:rPr lang="en-US" sz="2400" dirty="0" smtClean="0">
                <a:latin typeface="Times New Roman" pitchFamily="18" charset="0"/>
                <a:cs typeface="Times New Roman" pitchFamily="18" charset="0"/>
              </a:rPr>
              <a:t>Arterial line to be changed/removed after 1 week</a:t>
            </a:r>
          </a:p>
          <a:p>
            <a:pPr>
              <a:lnSpc>
                <a:spcPct val="150000"/>
              </a:lnSpc>
            </a:pPr>
            <a:r>
              <a:rPr lang="en-US" sz="2400" dirty="0" smtClean="0">
                <a:latin typeface="Times New Roman" pitchFamily="18" charset="0"/>
                <a:cs typeface="Times New Roman" pitchFamily="18" charset="0"/>
              </a:rPr>
              <a:t>Joint near the </a:t>
            </a:r>
            <a:r>
              <a:rPr lang="en-US" sz="2400" dirty="0" err="1" smtClean="0">
                <a:latin typeface="Times New Roman" pitchFamily="18" charset="0"/>
                <a:cs typeface="Times New Roman" pitchFamily="18" charset="0"/>
              </a:rPr>
              <a:t>cannulation</a:t>
            </a:r>
            <a:r>
              <a:rPr lang="en-US" sz="2400" dirty="0" smtClean="0">
                <a:latin typeface="Times New Roman" pitchFamily="18" charset="0"/>
                <a:cs typeface="Times New Roman" pitchFamily="18" charset="0"/>
              </a:rPr>
              <a:t> site: neutral position</a:t>
            </a:r>
          </a:p>
          <a:p>
            <a:pPr>
              <a:lnSpc>
                <a:spcPct val="150000"/>
              </a:lnSpc>
            </a:pPr>
            <a:r>
              <a:rPr lang="en-US" sz="2400" dirty="0" smtClean="0">
                <a:latin typeface="Times New Roman" pitchFamily="18" charset="0"/>
                <a:cs typeface="Times New Roman" pitchFamily="18" charset="0"/>
              </a:rPr>
              <a:t>Prompt removal if signs of ischemia</a:t>
            </a:r>
            <a:endParaRPr lang="en-US" sz="2400" b="1" dirty="0" smtClean="0">
              <a:latin typeface="Times New Roman" pitchFamily="18" charset="0"/>
              <a:cs typeface="Times New Roman" pitchFamily="18" charset="0"/>
            </a:endParaRPr>
          </a:p>
        </p:txBody>
      </p:sp>
      <p:sp>
        <p:nvSpPr>
          <p:cNvPr id="3" name="Title 2"/>
          <p:cNvSpPr>
            <a:spLocks noGrp="1"/>
          </p:cNvSpPr>
          <p:nvPr>
            <p:ph type="title"/>
          </p:nvPr>
        </p:nvSpPr>
        <p:spPr/>
        <p:txBody>
          <a:bodyPr/>
          <a:lstStyle/>
          <a:p>
            <a:r>
              <a:rPr lang="en-US" dirty="0" smtClean="0"/>
              <a:t>CARE</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Intra-arterial </a:t>
            </a:r>
            <a:r>
              <a:rPr lang="en-US" sz="2400" dirty="0" err="1" smtClean="0">
                <a:latin typeface="Times New Roman" pitchFamily="18" charset="0"/>
                <a:cs typeface="Times New Roman" pitchFamily="18" charset="0"/>
              </a:rPr>
              <a:t>cannula</a:t>
            </a:r>
            <a:endParaRPr lang="en-US"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Fluid filled tubing</a:t>
            </a:r>
          </a:p>
          <a:p>
            <a:pPr>
              <a:lnSpc>
                <a:spcPct val="150000"/>
              </a:lnSpc>
            </a:pPr>
            <a:r>
              <a:rPr lang="en-US" sz="2400" dirty="0" smtClean="0">
                <a:latin typeface="Times New Roman" pitchFamily="18" charset="0"/>
                <a:cs typeface="Times New Roman" pitchFamily="18" charset="0"/>
              </a:rPr>
              <a:t>Transducer</a:t>
            </a:r>
          </a:p>
          <a:p>
            <a:pPr>
              <a:lnSpc>
                <a:spcPct val="150000"/>
              </a:lnSpc>
            </a:pPr>
            <a:r>
              <a:rPr lang="en-US" sz="2400" dirty="0" smtClean="0">
                <a:latin typeface="Times New Roman" pitchFamily="18" charset="0"/>
                <a:cs typeface="Times New Roman" pitchFamily="18" charset="0"/>
              </a:rPr>
              <a:t>Infusion/flushing system</a:t>
            </a:r>
          </a:p>
          <a:p>
            <a:pPr>
              <a:lnSpc>
                <a:spcPct val="150000"/>
              </a:lnSpc>
            </a:pPr>
            <a:r>
              <a:rPr lang="en-US" sz="2400" b="1" i="1" dirty="0" smtClean="0">
                <a:latin typeface="Times New Roman" pitchFamily="18" charset="0"/>
                <a:cs typeface="Times New Roman" pitchFamily="18" charset="0"/>
              </a:rPr>
              <a:t>Signal processor, amplifier and display</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COMPONENTS OF AN IABP MEASURING SYSTEM</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Systolic waveform components consist of a steep pressure upstroke, peak, and ensuing decline, and immediately follow the ECG R wave.</a:t>
            </a:r>
          </a:p>
          <a:p>
            <a:pPr>
              <a:lnSpc>
                <a:spcPct val="150000"/>
              </a:lnSpc>
            </a:pPr>
            <a:r>
              <a:rPr lang="en-US" sz="2400" dirty="0" err="1" smtClean="0">
                <a:latin typeface="Times New Roman" pitchFamily="18" charset="0"/>
                <a:cs typeface="Times New Roman" pitchFamily="18" charset="0"/>
              </a:rPr>
              <a:t>Downslope</a:t>
            </a:r>
            <a:r>
              <a:rPr lang="en-US" sz="2400" dirty="0" smtClean="0">
                <a:latin typeface="Times New Roman" pitchFamily="18" charset="0"/>
                <a:cs typeface="Times New Roman" pitchFamily="18" charset="0"/>
              </a:rPr>
              <a:t> of the arterial pressure waveform is interrupted by the </a:t>
            </a:r>
            <a:r>
              <a:rPr lang="en-US" sz="2400" dirty="0" err="1" smtClean="0">
                <a:latin typeface="Times New Roman" pitchFamily="18" charset="0"/>
                <a:cs typeface="Times New Roman" pitchFamily="18" charset="0"/>
              </a:rPr>
              <a:t>dicrotic</a:t>
            </a:r>
            <a:r>
              <a:rPr lang="en-US" sz="2400" dirty="0" smtClean="0">
                <a:latin typeface="Times New Roman" pitchFamily="18" charset="0"/>
                <a:cs typeface="Times New Roman" pitchFamily="18" charset="0"/>
              </a:rPr>
              <a:t> notch, continues its decline during diastole after the ECG </a:t>
            </a:r>
            <a:r>
              <a:rPr lang="en-US" sz="2400" dirty="0" err="1" smtClean="0">
                <a:latin typeface="Times New Roman" pitchFamily="18" charset="0"/>
                <a:cs typeface="Times New Roman" pitchFamily="18" charset="0"/>
              </a:rPr>
              <a:t>Twave</a:t>
            </a:r>
            <a:r>
              <a:rPr lang="en-US" sz="2400" dirty="0" smtClean="0">
                <a:latin typeface="Times New Roman" pitchFamily="18" charset="0"/>
                <a:cs typeface="Times New Roman" pitchFamily="18" charset="0"/>
              </a:rPr>
              <a:t>, and reaches its nadir at end-diastole</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t>Normal Arterial Pressure Waveforms</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49086"/>
            <a:ext cx="10515600" cy="6008914"/>
          </a:xfrm>
        </p:spPr>
        <p:txBody>
          <a:bodyPr>
            <a:normAutofit/>
          </a:bodyPr>
          <a:lstStyle/>
          <a:p>
            <a:pPr>
              <a:lnSpc>
                <a:spcPct val="150000"/>
              </a:lnSpc>
            </a:pPr>
            <a:r>
              <a:rPr lang="en-US" sz="2400" dirty="0" smtClean="0">
                <a:latin typeface="Times New Roman" pitchFamily="18" charset="0"/>
                <a:cs typeface="Times New Roman" pitchFamily="18" charset="0"/>
              </a:rPr>
              <a:t>As the pressure wave travels from the </a:t>
            </a:r>
            <a:r>
              <a:rPr lang="en-US" sz="2400" i="1" dirty="0" smtClean="0">
                <a:latin typeface="Times New Roman" pitchFamily="18" charset="0"/>
                <a:cs typeface="Times New Roman" pitchFamily="18" charset="0"/>
              </a:rPr>
              <a:t>central aorta to the periphery, </a:t>
            </a:r>
            <a:r>
              <a:rPr lang="en-US" sz="2400" dirty="0" smtClean="0">
                <a:latin typeface="Times New Roman" pitchFamily="18" charset="0"/>
                <a:cs typeface="Times New Roman" pitchFamily="18" charset="0"/>
              </a:rPr>
              <a:t>the arterial upstroke becomes steeper, the systolic peak increases, the </a:t>
            </a:r>
            <a:r>
              <a:rPr lang="en-US" sz="2400" dirty="0" err="1" smtClean="0">
                <a:latin typeface="Times New Roman" pitchFamily="18" charset="0"/>
                <a:cs typeface="Times New Roman" pitchFamily="18" charset="0"/>
              </a:rPr>
              <a:t>dicrotic</a:t>
            </a:r>
            <a:r>
              <a:rPr lang="en-US" sz="2400" dirty="0" smtClean="0">
                <a:latin typeface="Times New Roman" pitchFamily="18" charset="0"/>
                <a:cs typeface="Times New Roman" pitchFamily="18" charset="0"/>
              </a:rPr>
              <a:t> notch appears later, the diastolic wave becomes more prominent, and end-diastolic pressure decreases.</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endParaRPr lang="en-US" dirty="0"/>
          </a:p>
        </p:txBody>
      </p:sp>
      <p:pic>
        <p:nvPicPr>
          <p:cNvPr id="3075" name="Picture 3"/>
          <p:cNvPicPr>
            <a:picLocks noChangeAspect="1" noChangeArrowheads="1"/>
          </p:cNvPicPr>
          <p:nvPr/>
        </p:nvPicPr>
        <p:blipFill>
          <a:blip r:embed="rId2"/>
          <a:srcRect/>
          <a:stretch>
            <a:fillRect/>
          </a:stretch>
        </p:blipFill>
        <p:spPr bwMode="auto">
          <a:xfrm>
            <a:off x="0" y="3019290"/>
            <a:ext cx="5998301" cy="383871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6235610" y="2886211"/>
            <a:ext cx="5956390" cy="39717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22857</TotalTime>
  <Words>4455</Words>
  <Application>Microsoft Office PowerPoint</Application>
  <PresentationFormat>Custom</PresentationFormat>
  <Paragraphs>550</Paragraphs>
  <Slides>114</Slides>
  <Notes>0</Notes>
  <HiddenSlides>0</HiddenSlides>
  <MMClips>0</MMClips>
  <ScaleCrop>false</ScaleCrop>
  <HeadingPairs>
    <vt:vector size="4" baseType="variant">
      <vt:variant>
        <vt:lpstr>Theme</vt:lpstr>
      </vt:variant>
      <vt:variant>
        <vt:i4>2</vt:i4>
      </vt:variant>
      <vt:variant>
        <vt:lpstr>Slide Titles</vt:lpstr>
      </vt:variant>
      <vt:variant>
        <vt:i4>114</vt:i4>
      </vt:variant>
    </vt:vector>
  </HeadingPairs>
  <TitlesOfParts>
    <vt:vector size="116" baseType="lpstr">
      <vt:lpstr>1_Office Theme</vt:lpstr>
      <vt:lpstr>Concourse</vt:lpstr>
      <vt:lpstr>Slide 1</vt:lpstr>
      <vt:lpstr>DEFINITION </vt:lpstr>
      <vt:lpstr> INTRODUCTION</vt:lpstr>
      <vt:lpstr>INTRODUCTION</vt:lpstr>
      <vt:lpstr>JNC 7 - CLASSIFICATION</vt:lpstr>
      <vt:lpstr>ACC/AHA 2017 CLASSIFICATION</vt:lpstr>
      <vt:lpstr>European Society of Hypertension (2018)</vt:lpstr>
      <vt:lpstr>EPIDEMIOLOGY: GLOBAL STATISTICS </vt:lpstr>
      <vt:lpstr>EPIDEMIOLOGY: GLOBAL STATISTICS </vt:lpstr>
      <vt:lpstr>INTRODUCTION</vt:lpstr>
      <vt:lpstr>EPIDEMIOLOGY:INDIAN STATISTICS</vt:lpstr>
      <vt:lpstr>Slide 12</vt:lpstr>
      <vt:lpstr>HISTORY - THE PATH BARKING CONCEPT </vt:lpstr>
      <vt:lpstr>NON INVASIVE METHODS</vt:lpstr>
      <vt:lpstr>Slide 15</vt:lpstr>
      <vt:lpstr>Types of Sphygmomanometers</vt:lpstr>
      <vt:lpstr>Slide 17</vt:lpstr>
      <vt:lpstr>Slide 18</vt:lpstr>
      <vt:lpstr>The Oscillometric Technique</vt:lpstr>
      <vt:lpstr>ADV &amp; DIS</vt:lpstr>
      <vt:lpstr>Slide 21</vt:lpstr>
      <vt:lpstr>Ultrasound techniques </vt:lpstr>
      <vt:lpstr>Slide 23</vt:lpstr>
      <vt:lpstr>The finger cuff method of Penaz </vt:lpstr>
      <vt:lpstr>Slide 25</vt:lpstr>
      <vt:lpstr>Wrist Monitors </vt:lpstr>
      <vt:lpstr>Tonometry </vt:lpstr>
      <vt:lpstr>Slide 28</vt:lpstr>
      <vt:lpstr>Smartphone Technology </vt:lpstr>
      <vt:lpstr>Wearable Sensors and Cuffless BP Monitors </vt:lpstr>
      <vt:lpstr>RECOMMENDATION OF BP MEASUREMENTS</vt:lpstr>
      <vt:lpstr>Slide 32</vt:lpstr>
      <vt:lpstr>METHODS OF BP MEASUREMENT </vt:lpstr>
      <vt:lpstr>Conventional office BP </vt:lpstr>
      <vt:lpstr>                     STEPS IN BP MEASUREMENTS  </vt:lpstr>
      <vt:lpstr>Slide 36</vt:lpstr>
      <vt:lpstr>CHECKLIST FOR ACCURATE MEASUREMENT OF  BP</vt:lpstr>
      <vt:lpstr>Slide 38</vt:lpstr>
      <vt:lpstr>Slide 39</vt:lpstr>
      <vt:lpstr>Slide 40</vt:lpstr>
      <vt:lpstr>Slide 41</vt:lpstr>
      <vt:lpstr>AUTOMATED OFFICE BLOOD PRESSURE(AOBP)</vt:lpstr>
      <vt:lpstr>Slide 43</vt:lpstr>
      <vt:lpstr>Slide 44</vt:lpstr>
      <vt:lpstr>Slide 45</vt:lpstr>
      <vt:lpstr>HOME BASED BLOOD PRESSURE MONITORING (HBPM)</vt:lpstr>
      <vt:lpstr>HBPM Devices and Device Selection</vt:lpstr>
      <vt:lpstr>Clinical Indications for the Use of HBPM </vt:lpstr>
      <vt:lpstr>AMBULATORY BLOOD PRESSURE MONITORING (ABPM)</vt:lpstr>
      <vt:lpstr>Slide 50</vt:lpstr>
      <vt:lpstr>BP VARIABILITY</vt:lpstr>
      <vt:lpstr>BP REACTIVITY</vt:lpstr>
      <vt:lpstr>BP LABILITY</vt:lpstr>
      <vt:lpstr>TYPES OF BP VARIABILITY DETERMINANTS AND PROGNOSTIC RELEVANCE</vt:lpstr>
      <vt:lpstr>BPV DIFFERS IN EXTENT BETWEEN INDIVIDUALS</vt:lpstr>
      <vt:lpstr>FACTORS ASSOCIATED WITH BPV</vt:lpstr>
      <vt:lpstr>Slide 57</vt:lpstr>
      <vt:lpstr>Slide 58</vt:lpstr>
      <vt:lpstr>Slide 59</vt:lpstr>
      <vt:lpstr>Slide 60</vt:lpstr>
      <vt:lpstr>ABPM – MEASURING METHOD</vt:lpstr>
      <vt:lpstr>INTERPRETATION OF ABPM</vt:lpstr>
      <vt:lpstr>Slide 63</vt:lpstr>
      <vt:lpstr>ABPM – DIAGNOSTIC THRESHOLDS</vt:lpstr>
      <vt:lpstr>INTERPRETATION OF ABPM</vt:lpstr>
      <vt:lpstr>Slide 66</vt:lpstr>
      <vt:lpstr>Slide 67</vt:lpstr>
      <vt:lpstr>BP PATTERNS - OFFICE AND OUT-OF-OFFICE</vt:lpstr>
      <vt:lpstr>WHITE COAT HYPERTENSION</vt:lpstr>
      <vt:lpstr> </vt:lpstr>
      <vt:lpstr>PROGNOSIS OF WHITE COAT HYPERTENSION</vt:lpstr>
      <vt:lpstr>MASKED HYPERTENSION</vt:lpstr>
      <vt:lpstr>Slide 73</vt:lpstr>
      <vt:lpstr>Masked uncontrolled hypertension</vt:lpstr>
      <vt:lpstr>BP LOAD</vt:lpstr>
      <vt:lpstr>NOCTURNAL BLOOD PRESSURE AND NONDIPPERS</vt:lpstr>
      <vt:lpstr>Slide 77</vt:lpstr>
      <vt:lpstr>Non Dippers commenly seen in</vt:lpstr>
      <vt:lpstr>Slide 79</vt:lpstr>
      <vt:lpstr>Morning BP Surge </vt:lpstr>
      <vt:lpstr>Slide 81</vt:lpstr>
      <vt:lpstr>Slide 82</vt:lpstr>
      <vt:lpstr>Slide 83</vt:lpstr>
      <vt:lpstr>Slide 84</vt:lpstr>
      <vt:lpstr>INVASIVE ARTERIAL PRESSURE MONITORING</vt:lpstr>
      <vt:lpstr>Indications for Arterial Cannulation</vt:lpstr>
      <vt:lpstr>BASIC PRICIPLES</vt:lpstr>
      <vt:lpstr>Percutaneous Radial Artery Cannulation</vt:lpstr>
      <vt:lpstr>ULTRASOUND IMAGING</vt:lpstr>
      <vt:lpstr>Slide 90</vt:lpstr>
      <vt:lpstr>Complications of Direct Arterial Pressure Monitoring</vt:lpstr>
      <vt:lpstr>Slide 92</vt:lpstr>
      <vt:lpstr>CARE</vt:lpstr>
      <vt:lpstr>COMPONENTS OF AN IABP MEASURING SYSTEM</vt:lpstr>
      <vt:lpstr>Slide 95</vt:lpstr>
      <vt:lpstr>Normal Arterial Pressure Waveforms</vt:lpstr>
      <vt:lpstr>Slide 97</vt:lpstr>
      <vt:lpstr>Slide 98</vt:lpstr>
      <vt:lpstr>Slide 99</vt:lpstr>
      <vt:lpstr>Slide 100</vt:lpstr>
      <vt:lpstr>Slide 101</vt:lpstr>
      <vt:lpstr>Measurement of blood pressure in special populations and circumstances</vt:lpstr>
      <vt:lpstr>Infants and children </vt:lpstr>
      <vt:lpstr>Slide 104</vt:lpstr>
      <vt:lpstr>Pregnant women </vt:lpstr>
      <vt:lpstr>Slide 106</vt:lpstr>
      <vt:lpstr>Elderly patients</vt:lpstr>
      <vt:lpstr>Obese patients </vt:lpstr>
      <vt:lpstr>Exercise </vt:lpstr>
      <vt:lpstr>Pseudohypertension </vt:lpstr>
      <vt:lpstr>Slide 111</vt:lpstr>
      <vt:lpstr>Pulseless Syndromes </vt:lpstr>
      <vt:lpstr>Patients With Left Ventricular Assist Devices </vt:lpstr>
      <vt:lpstr>Slide 114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HYPERTENSION</dc:title>
  <dc:creator>mouna bm</dc:creator>
  <cp:lastModifiedBy>system1</cp:lastModifiedBy>
  <cp:revision>964</cp:revision>
  <dcterms:created xsi:type="dcterms:W3CDTF">2018-08-04T17:49:18Z</dcterms:created>
  <dcterms:modified xsi:type="dcterms:W3CDTF">2019-12-01T16:55:53Z</dcterms:modified>
</cp:coreProperties>
</file>